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258" r:id="rId4"/>
    <p:sldId id="259" r:id="rId5"/>
    <p:sldId id="324" r:id="rId6"/>
    <p:sldId id="261" r:id="rId7"/>
    <p:sldId id="262" r:id="rId8"/>
    <p:sldId id="263" r:id="rId9"/>
    <p:sldId id="264" r:id="rId10"/>
    <p:sldId id="265" r:id="rId11"/>
    <p:sldId id="266" r:id="rId12"/>
    <p:sldId id="267" r:id="rId13"/>
    <p:sldId id="268" r:id="rId14"/>
    <p:sldId id="280" r:id="rId15"/>
    <p:sldId id="325" r:id="rId16"/>
    <p:sldId id="327" r:id="rId17"/>
    <p:sldId id="326" r:id="rId18"/>
    <p:sldId id="281" r:id="rId19"/>
    <p:sldId id="295" r:id="rId20"/>
    <p:sldId id="296" r:id="rId21"/>
    <p:sldId id="328" r:id="rId22"/>
    <p:sldId id="329" r:id="rId23"/>
    <p:sldId id="297" r:id="rId24"/>
    <p:sldId id="330" r:id="rId25"/>
    <p:sldId id="301" r:id="rId26"/>
    <p:sldId id="331" r:id="rId27"/>
    <p:sldId id="303" r:id="rId28"/>
    <p:sldId id="332" r:id="rId29"/>
    <p:sldId id="333" r:id="rId30"/>
    <p:sldId id="334" r:id="rId31"/>
    <p:sldId id="335" r:id="rId32"/>
    <p:sldId id="340" r:id="rId33"/>
    <p:sldId id="341" r:id="rId34"/>
    <p:sldId id="336" r:id="rId35"/>
    <p:sldId id="337" r:id="rId36"/>
    <p:sldId id="338" r:id="rId37"/>
    <p:sldId id="339" r:id="rId38"/>
    <p:sldId id="342" r:id="rId39"/>
    <p:sldId id="343" r:id="rId40"/>
    <p:sldId id="344" r:id="rId41"/>
    <p:sldId id="345" r:id="rId42"/>
    <p:sldId id="346" r:id="rId43"/>
    <p:sldId id="347" r:id="rId44"/>
    <p:sldId id="348" r:id="rId45"/>
    <p:sldId id="349" r:id="rId46"/>
    <p:sldId id="350" r:id="rId47"/>
    <p:sldId id="351" r:id="rId48"/>
    <p:sldId id="352"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4" r:id="rId68"/>
    <p:sldId id="375" r:id="rId69"/>
    <p:sldId id="376" r:id="rId70"/>
    <p:sldId id="377" r:id="rId71"/>
    <p:sldId id="308" r:id="rId72"/>
    <p:sldId id="378" r:id="rId73"/>
    <p:sldId id="380" r:id="rId74"/>
    <p:sldId id="381" r:id="rId75"/>
    <p:sldId id="309" r:id="rId76"/>
    <p:sldId id="382" r:id="rId77"/>
    <p:sldId id="383" r:id="rId78"/>
    <p:sldId id="384" r:id="rId79"/>
    <p:sldId id="315" r:id="rId80"/>
    <p:sldId id="316" r:id="rId81"/>
    <p:sldId id="317" r:id="rId82"/>
    <p:sldId id="318" r:id="rId83"/>
    <p:sldId id="321" r:id="rId84"/>
    <p:sldId id="32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18" autoAdjust="0"/>
    <p:restoredTop sz="94660"/>
  </p:normalViewPr>
  <p:slideViewPr>
    <p:cSldViewPr snapToGrid="0">
      <p:cViewPr varScale="1">
        <p:scale>
          <a:sx n="70" d="100"/>
          <a:sy n="70" d="100"/>
        </p:scale>
        <p:origin x="36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C5D05-862C-4451-A7A0-FD6AB0A2FCEC}" type="datetimeFigureOut">
              <a:rPr lang="en-US" smtClean="0"/>
              <a:pPr/>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F5782-09EA-4358-9489-61FA9A61ACCE}" type="slidenum">
              <a:rPr lang="en-US" smtClean="0"/>
              <a:pPr/>
              <a:t>‹#›</a:t>
            </a:fld>
            <a:endParaRPr lang="en-US"/>
          </a:p>
        </p:txBody>
      </p:sp>
    </p:spTree>
    <p:extLst>
      <p:ext uri="{BB962C8B-B14F-4D97-AF65-F5344CB8AC3E}">
        <p14:creationId xmlns:p14="http://schemas.microsoft.com/office/powerpoint/2010/main" val="58068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D18818F-3E64-409B-9C8A-65401C9CFDA0}" type="slidenum">
              <a:rPr lang="en-US" altLang="en-US" sz="1300"/>
              <a:pPr/>
              <a:t>6</a:t>
            </a:fld>
            <a:endParaRPr lang="en-US" altLang="en-US" sz="13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5629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EE69193-59F6-4FFA-B3D1-A1BE2004CBF8}" type="slidenum">
              <a:rPr lang="en-US" altLang="en-US" sz="1300"/>
              <a:pPr/>
              <a:t>18</a:t>
            </a:fld>
            <a:endParaRPr lang="en-US" altLang="en-US" sz="13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1966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5BA0416-590A-4AB5-AF31-E99E332E2DA2}" type="slidenum">
              <a:rPr lang="en-US" altLang="en-US" sz="1300"/>
              <a:pPr/>
              <a:t>20</a:t>
            </a:fld>
            <a:endParaRPr lang="en-US" altLang="en-US" sz="13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38149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2E3772-28B7-48CE-AE9B-0EE6A6496C16}" type="slidenum">
              <a:rPr lang="en-US" altLang="en-US" sz="1300"/>
              <a:pPr/>
              <a:t>23</a:t>
            </a:fld>
            <a:endParaRPr lang="en-US" altLang="en-US"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89917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E46BC76-65AE-44D7-BF30-71E6BF9C8580}" type="slidenum">
              <a:rPr lang="en-US" altLang="en-US" sz="1300"/>
              <a:pPr/>
              <a:t>25</a:t>
            </a:fld>
            <a:endParaRPr lang="en-US" altLang="en-US" sz="13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4671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1F1F148-F933-4759-8EB4-65B5F15E9116}" type="slidenum">
              <a:rPr lang="en-US" altLang="en-US" sz="1300"/>
              <a:pPr/>
              <a:t>27</a:t>
            </a:fld>
            <a:endParaRPr lang="en-US" altLang="en-US" sz="13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7101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8176EBD-E716-4B90-B8B3-14AE19988253}" type="slidenum">
              <a:rPr lang="en-US" altLang="en-US" sz="1300"/>
              <a:pPr/>
              <a:t>32</a:t>
            </a:fld>
            <a:endParaRPr lang="en-US" altLang="en-US"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7959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0590C1F-21BC-451D-B9AD-ACD6DB4033C8}" type="slidenum">
              <a:rPr lang="en-US" altLang="en-US" sz="1300"/>
              <a:pPr/>
              <a:t>33</a:t>
            </a:fld>
            <a:endParaRPr lang="en-US" altLang="en-US" sz="13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718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3ABD92F-091C-4745-BD5D-F340909A6BCF}" type="slidenum">
              <a:rPr lang="en-US" altLang="en-US" sz="1300"/>
              <a:pPr/>
              <a:t>71</a:t>
            </a:fld>
            <a:endParaRPr lang="en-US" altLang="en-US" sz="13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5288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FC33B13-B67C-48A3-A61C-43223A08C4B0}" type="slidenum">
              <a:rPr lang="en-US" altLang="en-US" sz="1300"/>
              <a:pPr/>
              <a:t>7</a:t>
            </a:fld>
            <a:endParaRPr lang="en-US" altLang="en-US"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6442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0D8D2F0-57CC-47AE-8BB3-A07D8160A43C}" type="slidenum">
              <a:rPr lang="en-US" altLang="en-US" sz="1300"/>
              <a:pPr/>
              <a:t>8</a:t>
            </a:fld>
            <a:endParaRPr lang="en-US" altLang="en-US" sz="13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3612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3AEA5DD-335E-428D-8511-17F1EE264B26}" type="slidenum">
              <a:rPr lang="en-US" altLang="en-US" sz="1300"/>
              <a:pPr/>
              <a:t>9</a:t>
            </a:fld>
            <a:endParaRPr lang="en-US" alt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0304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0E8CA7E-0DC6-4839-B7B1-A3DEC7E549D7}" type="slidenum">
              <a:rPr lang="en-US" altLang="en-US" sz="1300"/>
              <a:pPr/>
              <a:t>10</a:t>
            </a:fld>
            <a:endParaRPr lang="en-US" altLang="en-US"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4061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6F5B86A-0BF6-44F0-B475-A0CFA6D4E5AF}" type="slidenum">
              <a:rPr lang="en-US" altLang="en-US" sz="1300"/>
              <a:pPr/>
              <a:t>11</a:t>
            </a:fld>
            <a:endParaRPr lang="en-US" altLang="en-US"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13108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BCCAEBE-8320-40CE-B73B-37E9D0FEDEC2}" type="slidenum">
              <a:rPr lang="en-US" altLang="en-US" sz="1300"/>
              <a:pPr/>
              <a:t>12</a:t>
            </a:fld>
            <a:endParaRPr lang="en-US" alt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55619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690E32B-E0B2-4663-BB3E-6DB476948B82}" type="slidenum">
              <a:rPr lang="en-US" altLang="en-US" sz="1300"/>
              <a:pPr/>
              <a:t>13</a:t>
            </a:fld>
            <a:endParaRPr lang="en-US" altLang="en-US"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50901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995B75F-6ED0-4FA6-96B9-847378560023}" type="slidenum">
              <a:rPr lang="en-US" altLang="en-US" sz="1300"/>
              <a:pPr/>
              <a:t>14</a:t>
            </a:fld>
            <a:endParaRPr lang="en-US" altLang="en-US" sz="13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28110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4190839-226E-44A7-B06C-729DE4BEAA05}"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58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0A517C-810D-4D6C-9FC6-495BA862275A}" type="datetimeFigureOut">
              <a:rPr lang="en-US" smtClean="0"/>
              <a:pPr/>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0839-226E-44A7-B06C-729DE4BEAA05}" type="slidenum">
              <a:rPr lang="en-US" smtClean="0"/>
              <a:pPr/>
              <a:t>‹#›</a:t>
            </a:fld>
            <a:endParaRPr lang="en-US"/>
          </a:p>
        </p:txBody>
      </p:sp>
    </p:spTree>
    <p:extLst>
      <p:ext uri="{BB962C8B-B14F-4D97-AF65-F5344CB8AC3E}">
        <p14:creationId xmlns:p14="http://schemas.microsoft.com/office/powerpoint/2010/main" val="920160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5166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401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spTree>
    <p:extLst>
      <p:ext uri="{BB962C8B-B14F-4D97-AF65-F5344CB8AC3E}">
        <p14:creationId xmlns:p14="http://schemas.microsoft.com/office/powerpoint/2010/main" val="2803012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060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9358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1026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190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spTree>
    <p:extLst>
      <p:ext uri="{BB962C8B-B14F-4D97-AF65-F5344CB8AC3E}">
        <p14:creationId xmlns:p14="http://schemas.microsoft.com/office/powerpoint/2010/main" val="316366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0A517C-810D-4D6C-9FC6-495BA862275A}" type="datetimeFigureOut">
              <a:rPr lang="en-US" smtClean="0"/>
              <a:pPr/>
              <a:t>3/12/2019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0839-226E-44A7-B06C-729DE4BEAA0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4695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80A517C-810D-4D6C-9FC6-495BA862275A}" type="datetimeFigureOut">
              <a:rPr lang="en-US" smtClean="0"/>
              <a:pPr/>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0839-226E-44A7-B06C-729DE4BEAA05}" type="slidenum">
              <a:rPr lang="en-US" smtClean="0"/>
              <a:pPr/>
              <a:t>‹#›</a:t>
            </a:fld>
            <a:endParaRPr lang="en-US"/>
          </a:p>
        </p:txBody>
      </p:sp>
    </p:spTree>
    <p:extLst>
      <p:ext uri="{BB962C8B-B14F-4D97-AF65-F5344CB8AC3E}">
        <p14:creationId xmlns:p14="http://schemas.microsoft.com/office/powerpoint/2010/main" val="29578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0A517C-810D-4D6C-9FC6-495BA862275A}" type="datetimeFigureOut">
              <a:rPr lang="en-US" smtClean="0"/>
              <a:pPr/>
              <a:t>3/12/2019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190839-226E-44A7-B06C-729DE4BEAA0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626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0A517C-810D-4D6C-9FC6-495BA862275A}" type="datetimeFigureOut">
              <a:rPr lang="en-US" smtClean="0"/>
              <a:pPr/>
              <a:t>3/12/2019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190839-226E-44A7-B06C-729DE4BEAA0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3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A517C-810D-4D6C-9FC6-495BA862275A}" type="datetimeFigureOut">
              <a:rPr lang="en-US" smtClean="0"/>
              <a:pPr/>
              <a:t>3/12/2019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190839-226E-44A7-B06C-729DE4BEAA05}" type="slidenum">
              <a:rPr lang="en-US" smtClean="0"/>
              <a:pPr/>
              <a:t>‹#›</a:t>
            </a:fld>
            <a:endParaRPr lang="en-US"/>
          </a:p>
        </p:txBody>
      </p:sp>
    </p:spTree>
    <p:extLst>
      <p:ext uri="{BB962C8B-B14F-4D97-AF65-F5344CB8AC3E}">
        <p14:creationId xmlns:p14="http://schemas.microsoft.com/office/powerpoint/2010/main" val="327719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0A517C-810D-4D6C-9FC6-495BA862275A}" type="datetimeFigureOut">
              <a:rPr lang="en-US" smtClean="0"/>
              <a:pPr/>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0839-226E-44A7-B06C-729DE4BEAA0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699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0A517C-810D-4D6C-9FC6-495BA862275A}" type="datetimeFigureOut">
              <a:rPr lang="en-US" smtClean="0"/>
              <a:pPr/>
              <a:t>3/12/2019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0839-226E-44A7-B06C-729DE4BEAA05}" type="slidenum">
              <a:rPr lang="en-US" smtClean="0"/>
              <a:pPr/>
              <a:t>‹#›</a:t>
            </a:fld>
            <a:endParaRPr lang="en-US"/>
          </a:p>
        </p:txBody>
      </p:sp>
    </p:spTree>
    <p:extLst>
      <p:ext uri="{BB962C8B-B14F-4D97-AF65-F5344CB8AC3E}">
        <p14:creationId xmlns:p14="http://schemas.microsoft.com/office/powerpoint/2010/main" val="2815304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0A517C-810D-4D6C-9FC6-495BA862275A}" type="datetimeFigureOut">
              <a:rPr lang="en-US" smtClean="0"/>
              <a:pPr/>
              <a:t>3/12/2019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190839-226E-44A7-B06C-729DE4BEAA05}" type="slidenum">
              <a:rPr lang="en-US" smtClean="0"/>
              <a:pPr/>
              <a:t>‹#›</a:t>
            </a:fld>
            <a:endParaRPr lang="en-US"/>
          </a:p>
        </p:txBody>
      </p:sp>
    </p:spTree>
    <p:extLst>
      <p:ext uri="{BB962C8B-B14F-4D97-AF65-F5344CB8AC3E}">
        <p14:creationId xmlns:p14="http://schemas.microsoft.com/office/powerpoint/2010/main" val="37613684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earchstorage.techtarget.com/definition/disk-mirror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eeksforgeeks.org/wp-content/uploads/gq/2016/07/indexing2.p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structure and Data Administration</a:t>
            </a:r>
            <a:endParaRPr lang="en-US" dirty="0"/>
          </a:p>
        </p:txBody>
      </p:sp>
      <p:sp>
        <p:nvSpPr>
          <p:cNvPr id="3" name="Subtitle 2"/>
          <p:cNvSpPr>
            <a:spLocks noGrp="1"/>
          </p:cNvSpPr>
          <p:nvPr>
            <p:ph type="subTitle" idx="1"/>
          </p:nvPr>
        </p:nvSpPr>
        <p:spPr>
          <a:xfrm>
            <a:off x="1524000" y="3602038"/>
            <a:ext cx="9144000" cy="574177"/>
          </a:xfrm>
        </p:spPr>
        <p:txBody>
          <a:bodyPr/>
          <a:lstStyle/>
          <a:p>
            <a:r>
              <a:rPr lang="en-US" dirty="0" smtClean="0"/>
              <a:t>UNIT -IV</a:t>
            </a:r>
            <a:endParaRPr lang="en-US" dirty="0"/>
          </a:p>
        </p:txBody>
      </p:sp>
    </p:spTree>
    <p:extLst>
      <p:ext uri="{BB962C8B-B14F-4D97-AF65-F5344CB8AC3E}">
        <p14:creationId xmlns:p14="http://schemas.microsoft.com/office/powerpoint/2010/main" val="1076183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1710592" y="982132"/>
            <a:ext cx="8607115" cy="4848225"/>
          </a:xfrm>
        </p:spPr>
        <p:txBody>
          <a:bodyPr>
            <a:normAutofit/>
          </a:bodyPr>
          <a:lstStyle/>
          <a:p>
            <a:r>
              <a:rPr lang="en-US" altLang="en-US" b="1" dirty="0" smtClean="0">
                <a:solidFill>
                  <a:srgbClr val="000099"/>
                </a:solidFill>
              </a:rPr>
              <a:t>Optical storage</a:t>
            </a:r>
            <a:r>
              <a:rPr lang="en-US" altLang="en-US" dirty="0" smtClean="0"/>
              <a:t> </a:t>
            </a:r>
          </a:p>
          <a:p>
            <a:pPr lvl="1"/>
            <a:r>
              <a:rPr lang="en-US" altLang="en-US" dirty="0" smtClean="0">
                <a:ea typeface="ＭＳ Ｐゴシック" panose="020B0600070205080204" pitchFamily="34" charset="-128"/>
              </a:rPr>
              <a:t>non-volatile, data is read optically from a spinning disk using a laser </a:t>
            </a:r>
          </a:p>
          <a:p>
            <a:pPr lvl="1"/>
            <a:r>
              <a:rPr lang="en-US" altLang="en-US" dirty="0" smtClean="0">
                <a:ea typeface="ＭＳ Ｐゴシック" panose="020B0600070205080204" pitchFamily="34" charset="-128"/>
              </a:rPr>
              <a:t>CD-ROM (640 MB) and DVD (4.7 to 17 GB) most popular forms</a:t>
            </a:r>
          </a:p>
          <a:p>
            <a:pPr lvl="1"/>
            <a:r>
              <a:rPr lang="en-US" altLang="en-US" dirty="0" smtClean="0">
                <a:ea typeface="ＭＳ Ｐゴシック" panose="020B0600070205080204" pitchFamily="34" charset="-128"/>
              </a:rPr>
              <a:t>Blu-ray disks: 27 GB to 54 GB</a:t>
            </a:r>
          </a:p>
          <a:p>
            <a:pPr lvl="1"/>
            <a:r>
              <a:rPr lang="en-US" altLang="en-US" dirty="0" smtClean="0">
                <a:ea typeface="ＭＳ Ｐゴシック" panose="020B0600070205080204" pitchFamily="34" charset="-128"/>
              </a:rPr>
              <a:t>Write-one, read-many (WORM) optical disks used for archival storage (CD-R, DVD-R, DVD+R)</a:t>
            </a:r>
          </a:p>
          <a:p>
            <a:pPr lvl="1"/>
            <a:r>
              <a:rPr lang="en-US" altLang="en-US" dirty="0" smtClean="0">
                <a:ea typeface="ＭＳ Ｐゴシック" panose="020B0600070205080204" pitchFamily="34" charset="-128"/>
              </a:rPr>
              <a:t>Multiple write versions also available (CD-RW, DVD-RW, DVD+RW, and DVD-RAM)</a:t>
            </a:r>
          </a:p>
          <a:p>
            <a:pPr lvl="1"/>
            <a:r>
              <a:rPr lang="en-US" altLang="en-US" dirty="0" smtClean="0">
                <a:ea typeface="ＭＳ Ｐゴシック" panose="020B0600070205080204" pitchFamily="34" charset="-128"/>
              </a:rPr>
              <a:t>Reads and writes are slower than with magnetic disk </a:t>
            </a:r>
          </a:p>
        </p:txBody>
      </p:sp>
    </p:spTree>
    <p:extLst>
      <p:ext uri="{BB962C8B-B14F-4D97-AF65-F5344CB8AC3E}">
        <p14:creationId xmlns:p14="http://schemas.microsoft.com/office/powerpoint/2010/main" val="531124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027"/>
          <p:cNvSpPr>
            <a:spLocks noGrp="1" noChangeArrowheads="1"/>
          </p:cNvSpPr>
          <p:nvPr>
            <p:ph idx="1"/>
          </p:nvPr>
        </p:nvSpPr>
        <p:spPr>
          <a:xfrm>
            <a:off x="1414818" y="958590"/>
            <a:ext cx="8766412" cy="5073720"/>
          </a:xfrm>
        </p:spPr>
        <p:txBody>
          <a:bodyPr/>
          <a:lstStyle/>
          <a:p>
            <a:r>
              <a:rPr lang="en-US" altLang="en-US" b="1" dirty="0" smtClean="0">
                <a:solidFill>
                  <a:srgbClr val="000099"/>
                </a:solidFill>
              </a:rPr>
              <a:t>Tape storage</a:t>
            </a:r>
            <a:r>
              <a:rPr lang="en-US" altLang="en-US" dirty="0" smtClean="0">
                <a:solidFill>
                  <a:schemeClr val="tx2"/>
                </a:solidFill>
              </a:rPr>
              <a:t> </a:t>
            </a:r>
          </a:p>
          <a:p>
            <a:pPr lvl="1"/>
            <a:r>
              <a:rPr lang="en-US" altLang="en-US" dirty="0" smtClean="0">
                <a:ea typeface="ＭＳ Ｐゴシック" panose="020B0600070205080204" pitchFamily="34" charset="-128"/>
              </a:rPr>
              <a:t>non-volatile, used primarily for backup (to recover from disk failure), and for archival data</a:t>
            </a:r>
          </a:p>
          <a:p>
            <a:pPr lvl="1"/>
            <a:r>
              <a:rPr lang="en-US" altLang="en-US" b="1" dirty="0" smtClean="0">
                <a:solidFill>
                  <a:srgbClr val="000099"/>
                </a:solidFill>
                <a:ea typeface="ＭＳ Ｐゴシック" panose="020B0600070205080204" pitchFamily="34" charset="-128"/>
              </a:rPr>
              <a:t>sequential-access</a:t>
            </a:r>
            <a:r>
              <a:rPr lang="en-US" altLang="en-US" b="1" dirty="0" smtClean="0">
                <a:ea typeface="ＭＳ Ｐゴシック" panose="020B0600070205080204" pitchFamily="34" charset="-128"/>
              </a:rPr>
              <a:t> </a:t>
            </a:r>
            <a:r>
              <a:rPr lang="en-US" altLang="en-US" dirty="0" smtClean="0">
                <a:ea typeface="ＭＳ Ｐゴシック" panose="020B0600070205080204" pitchFamily="34" charset="-128"/>
              </a:rPr>
              <a:t>– much slower than disk </a:t>
            </a:r>
          </a:p>
          <a:p>
            <a:pPr lvl="1"/>
            <a:r>
              <a:rPr lang="en-US" altLang="en-US" dirty="0" smtClean="0">
                <a:ea typeface="ＭＳ Ｐゴシック" panose="020B0600070205080204" pitchFamily="34" charset="-128"/>
              </a:rPr>
              <a:t>very high capacity (40 to 300 GB tapes available)</a:t>
            </a:r>
          </a:p>
          <a:p>
            <a:pPr lvl="1"/>
            <a:r>
              <a:rPr lang="en-US" altLang="en-US" dirty="0" smtClean="0">
                <a:ea typeface="ＭＳ Ｐゴシック" panose="020B0600070205080204" pitchFamily="34" charset="-128"/>
              </a:rPr>
              <a:t>tape can be removed from drive </a:t>
            </a:r>
            <a:r>
              <a:rPr lang="en-US" altLang="en-US" dirty="0" smtClean="0">
                <a:ea typeface="ＭＳ Ｐゴシック" panose="020B0600070205080204" pitchFamily="34" charset="-128"/>
                <a:sym typeface="Symbol" panose="05050102010706020507" pitchFamily="18" charset="2"/>
              </a:rPr>
              <a:t> storage costs much cheaper than disk, but drives are expensive</a:t>
            </a:r>
          </a:p>
          <a:p>
            <a:pPr lvl="1"/>
            <a:r>
              <a:rPr lang="en-US" altLang="en-US" dirty="0" smtClean="0">
                <a:ea typeface="ＭＳ Ｐゴシック" panose="020B0600070205080204" pitchFamily="34" charset="-128"/>
              </a:rPr>
              <a:t>Tape jukeboxes available for storing massive amounts of data </a:t>
            </a:r>
          </a:p>
          <a:p>
            <a:pPr lvl="2"/>
            <a:r>
              <a:rPr lang="en-US" altLang="en-US" dirty="0" smtClean="0">
                <a:ea typeface="ＭＳ Ｐゴシック" panose="020B0600070205080204" pitchFamily="34" charset="-128"/>
              </a:rPr>
              <a:t>hundreds of terabytes (1 terabyte = 10</a:t>
            </a:r>
            <a:r>
              <a:rPr lang="en-US" altLang="en-US" baseline="30000" dirty="0">
                <a:ea typeface="ＭＳ Ｐゴシック" panose="020B0600070205080204" pitchFamily="34" charset="-128"/>
              </a:rPr>
              <a:t>9 </a:t>
            </a:r>
            <a:r>
              <a:rPr lang="en-US" altLang="en-US" dirty="0" smtClean="0">
                <a:ea typeface="ＭＳ Ｐゴシック" panose="020B0600070205080204" pitchFamily="34" charset="-128"/>
              </a:rPr>
              <a:t>bytes) to even multiple </a:t>
            </a:r>
            <a:r>
              <a:rPr lang="en-US" altLang="en-US" b="1" dirty="0" smtClean="0">
                <a:solidFill>
                  <a:srgbClr val="000099"/>
                </a:solidFill>
                <a:ea typeface="ＭＳ Ｐゴシック" panose="020B0600070205080204" pitchFamily="34" charset="-128"/>
              </a:rPr>
              <a:t>petabytes</a:t>
            </a:r>
            <a:r>
              <a:rPr lang="en-US" altLang="en-US" dirty="0" smtClean="0">
                <a:ea typeface="ＭＳ Ｐゴシック" panose="020B0600070205080204" pitchFamily="34" charset="-128"/>
              </a:rPr>
              <a:t> (1 petabyte = 10</a:t>
            </a:r>
            <a:r>
              <a:rPr lang="en-US" altLang="en-US" baseline="30000" dirty="0">
                <a:ea typeface="ＭＳ Ｐゴシック" panose="020B0600070205080204" pitchFamily="34" charset="-128"/>
              </a:rPr>
              <a:t>12</a:t>
            </a:r>
            <a:r>
              <a:rPr lang="en-US" altLang="en-US" dirty="0" smtClean="0">
                <a:ea typeface="ＭＳ Ｐゴシック" panose="020B0600070205080204" pitchFamily="34" charset="-128"/>
              </a:rPr>
              <a:t> bytes)</a:t>
            </a:r>
            <a:endParaRPr lang="en-US" altLang="en-US" baseline="30000" dirty="0">
              <a:ea typeface="ＭＳ Ｐゴシック" panose="020B0600070205080204" pitchFamily="34" charset="-128"/>
            </a:endParaRPr>
          </a:p>
          <a:p>
            <a:endParaRPr lang="en-US" altLang="en-US" dirty="0" smtClean="0"/>
          </a:p>
        </p:txBody>
      </p:sp>
    </p:spTree>
    <p:extLst>
      <p:ext uri="{BB962C8B-B14F-4D97-AF65-F5344CB8AC3E}">
        <p14:creationId xmlns:p14="http://schemas.microsoft.com/office/powerpoint/2010/main" val="2305309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955343" y="1077666"/>
            <a:ext cx="4899547" cy="560065"/>
          </a:xfrm>
        </p:spPr>
        <p:txBody>
          <a:bodyPr>
            <a:normAutofit fontScale="90000"/>
          </a:bodyPr>
          <a:lstStyle/>
          <a:p>
            <a:pPr>
              <a:defRPr/>
            </a:pPr>
            <a:r>
              <a:rPr lang="en-US" dirty="0">
                <a:ea typeface="+mj-ea"/>
              </a:rPr>
              <a:t>Storage Hierarchy</a:t>
            </a:r>
          </a:p>
        </p:txBody>
      </p:sp>
      <p:pic>
        <p:nvPicPr>
          <p:cNvPr id="2150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1579" y="763767"/>
            <a:ext cx="633730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685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1410339" y="863079"/>
            <a:ext cx="9289505" cy="5251118"/>
          </a:xfrm>
        </p:spPr>
        <p:txBody>
          <a:bodyPr/>
          <a:lstStyle/>
          <a:p>
            <a:r>
              <a:rPr lang="en-US" altLang="en-US" b="1" dirty="0" smtClean="0">
                <a:solidFill>
                  <a:srgbClr val="000099"/>
                </a:solidFill>
              </a:rPr>
              <a:t>primary storage</a:t>
            </a:r>
            <a:r>
              <a:rPr lang="en-US" altLang="en-US" b="1" dirty="0" smtClean="0"/>
              <a:t>: </a:t>
            </a:r>
            <a:r>
              <a:rPr lang="en-US" altLang="en-US" dirty="0" smtClean="0"/>
              <a:t>Fastest media but volatile (cache, main memory).</a:t>
            </a:r>
          </a:p>
          <a:p>
            <a:r>
              <a:rPr lang="en-US" altLang="en-US" b="1" dirty="0" smtClean="0">
                <a:solidFill>
                  <a:srgbClr val="000099"/>
                </a:solidFill>
              </a:rPr>
              <a:t>secondary storage</a:t>
            </a:r>
            <a:r>
              <a:rPr lang="en-US" altLang="en-US" b="1" dirty="0" smtClean="0"/>
              <a:t>:</a:t>
            </a:r>
            <a:r>
              <a:rPr lang="en-US" altLang="en-US" dirty="0" smtClean="0"/>
              <a:t> next level in hierarchy, non-volatile, moderately fast access time</a:t>
            </a:r>
          </a:p>
          <a:p>
            <a:pPr lvl="1"/>
            <a:r>
              <a:rPr lang="en-US" altLang="en-US" dirty="0" smtClean="0">
                <a:ea typeface="ＭＳ Ｐゴシック" panose="020B0600070205080204" pitchFamily="34" charset="-128"/>
              </a:rPr>
              <a:t>also called </a:t>
            </a:r>
            <a:r>
              <a:rPr lang="en-US" altLang="en-US" b="1" dirty="0" smtClean="0">
                <a:solidFill>
                  <a:srgbClr val="000099"/>
                </a:solidFill>
                <a:ea typeface="ＭＳ Ｐゴシック" panose="020B0600070205080204" pitchFamily="34" charset="-128"/>
              </a:rPr>
              <a:t>on-line storage</a:t>
            </a:r>
            <a:r>
              <a:rPr lang="en-US" altLang="en-US" b="1" dirty="0" smtClean="0">
                <a:ea typeface="ＭＳ Ｐゴシック" panose="020B0600070205080204" pitchFamily="34" charset="-128"/>
              </a:rPr>
              <a:t> </a:t>
            </a:r>
            <a:endParaRPr lang="en-US" altLang="en-US" dirty="0" smtClean="0">
              <a:ea typeface="ＭＳ Ｐゴシック" panose="020B0600070205080204" pitchFamily="34" charset="-128"/>
            </a:endParaRPr>
          </a:p>
          <a:p>
            <a:pPr lvl="1"/>
            <a:r>
              <a:rPr lang="en-US" altLang="en-US" dirty="0" smtClean="0">
                <a:ea typeface="ＭＳ Ｐゴシック" panose="020B0600070205080204" pitchFamily="34" charset="-128"/>
              </a:rPr>
              <a:t>E.g. flash memory, magnetic disks</a:t>
            </a:r>
          </a:p>
          <a:p>
            <a:r>
              <a:rPr lang="en-US" altLang="en-US" b="1" dirty="0" smtClean="0">
                <a:solidFill>
                  <a:srgbClr val="000099"/>
                </a:solidFill>
              </a:rPr>
              <a:t>tertiary storage</a:t>
            </a:r>
            <a:r>
              <a:rPr lang="en-US" altLang="en-US" b="1" dirty="0" smtClean="0"/>
              <a:t>:</a:t>
            </a:r>
            <a:r>
              <a:rPr lang="en-US" altLang="en-US" dirty="0" smtClean="0"/>
              <a:t> lowest level in hierarchy, non-volatile, slow access time</a:t>
            </a:r>
          </a:p>
          <a:p>
            <a:pPr lvl="1"/>
            <a:r>
              <a:rPr lang="en-US" altLang="en-US" dirty="0" smtClean="0">
                <a:ea typeface="ＭＳ Ｐゴシック" panose="020B0600070205080204" pitchFamily="34" charset="-128"/>
              </a:rPr>
              <a:t>also called </a:t>
            </a:r>
            <a:r>
              <a:rPr lang="en-US" altLang="en-US" b="1" dirty="0" smtClean="0">
                <a:solidFill>
                  <a:srgbClr val="000099"/>
                </a:solidFill>
                <a:ea typeface="ＭＳ Ｐゴシック" panose="020B0600070205080204" pitchFamily="34" charset="-128"/>
              </a:rPr>
              <a:t>off-line storage</a:t>
            </a:r>
            <a:r>
              <a:rPr lang="en-US" altLang="en-US" dirty="0" smtClean="0">
                <a:ea typeface="ＭＳ Ｐゴシック" panose="020B0600070205080204" pitchFamily="34" charset="-128"/>
              </a:rPr>
              <a:t> </a:t>
            </a:r>
          </a:p>
          <a:p>
            <a:pPr lvl="1"/>
            <a:r>
              <a:rPr lang="en-US" altLang="en-US" dirty="0" smtClean="0">
                <a:ea typeface="ＭＳ Ｐゴシック" panose="020B0600070205080204" pitchFamily="34" charset="-128"/>
              </a:rPr>
              <a:t>E.g. magnetic tape, optical storage</a:t>
            </a:r>
            <a:endParaRPr lang="en-US" altLang="en-US" b="1" dirty="0" smtClean="0">
              <a:ea typeface="ＭＳ Ｐゴシック" panose="020B0600070205080204" pitchFamily="34" charset="-128"/>
            </a:endParaRPr>
          </a:p>
        </p:txBody>
      </p:sp>
    </p:spTree>
    <p:extLst>
      <p:ext uri="{BB962C8B-B14F-4D97-AF65-F5344CB8AC3E}">
        <p14:creationId xmlns:p14="http://schemas.microsoft.com/office/powerpoint/2010/main" val="4085521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254459" y="722826"/>
            <a:ext cx="9601196" cy="737486"/>
          </a:xfrm>
        </p:spPr>
        <p:txBody>
          <a:bodyPr>
            <a:normAutofit fontScale="90000"/>
          </a:bodyPr>
          <a:lstStyle/>
          <a:p>
            <a:pPr>
              <a:defRPr/>
            </a:pPr>
            <a:r>
              <a:rPr lang="en-US" dirty="0">
                <a:ea typeface="+mj-ea"/>
              </a:rPr>
              <a:t>RAID</a:t>
            </a:r>
          </a:p>
        </p:txBody>
      </p:sp>
      <p:sp>
        <p:nvSpPr>
          <p:cNvPr id="46083" name="Rectangle 3"/>
          <p:cNvSpPr>
            <a:spLocks noGrp="1" noChangeArrowheads="1"/>
          </p:cNvSpPr>
          <p:nvPr>
            <p:ph idx="1"/>
          </p:nvPr>
        </p:nvSpPr>
        <p:spPr>
          <a:xfrm>
            <a:off x="1866438" y="1305945"/>
            <a:ext cx="8377238" cy="5360987"/>
          </a:xfrm>
        </p:spPr>
        <p:txBody>
          <a:bodyPr>
            <a:normAutofit/>
          </a:bodyPr>
          <a:lstStyle/>
          <a:p>
            <a:r>
              <a:rPr lang="en-US" altLang="en-US" sz="2800" b="1" dirty="0" smtClean="0">
                <a:solidFill>
                  <a:srgbClr val="000099"/>
                </a:solidFill>
              </a:rPr>
              <a:t>RAID: Redundant Arrays of Independent Disks</a:t>
            </a:r>
            <a:r>
              <a:rPr lang="en-US" altLang="en-US" sz="2800" b="1" dirty="0" smtClean="0"/>
              <a:t> </a:t>
            </a:r>
            <a:endParaRPr lang="en-US" altLang="en-US" sz="2800" dirty="0" smtClean="0"/>
          </a:p>
          <a:p>
            <a:pPr lvl="1"/>
            <a:r>
              <a:rPr lang="en-US" altLang="en-US" sz="2400" dirty="0" smtClean="0">
                <a:ea typeface="ＭＳ Ｐゴシック" panose="020B0600070205080204" pitchFamily="34" charset="-128"/>
              </a:rPr>
              <a:t>disk organization techniques that manage a large numbers of disks, providing a view of a single disk of </a:t>
            </a:r>
          </a:p>
          <a:p>
            <a:pPr lvl="2"/>
            <a:r>
              <a:rPr lang="en-US" altLang="en-US" sz="2000" dirty="0" smtClean="0">
                <a:solidFill>
                  <a:srgbClr val="000099"/>
                </a:solidFill>
                <a:ea typeface="ＭＳ Ｐゴシック" panose="020B0600070205080204" pitchFamily="34" charset="-128"/>
              </a:rPr>
              <a:t>high capacity</a:t>
            </a:r>
            <a:r>
              <a:rPr lang="en-US" altLang="en-US" sz="2000" dirty="0" smtClean="0">
                <a:ea typeface="ＭＳ Ｐゴシック" panose="020B0600070205080204" pitchFamily="34" charset="-128"/>
              </a:rPr>
              <a:t> and </a:t>
            </a:r>
            <a:r>
              <a:rPr lang="en-US" altLang="en-US" sz="2000" dirty="0" smtClean="0">
                <a:solidFill>
                  <a:srgbClr val="000099"/>
                </a:solidFill>
                <a:ea typeface="ＭＳ Ｐゴシック" panose="020B0600070205080204" pitchFamily="34" charset="-128"/>
              </a:rPr>
              <a:t>high speed</a:t>
            </a:r>
            <a:r>
              <a:rPr lang="en-US" altLang="en-US" sz="2000" dirty="0" smtClean="0">
                <a:ea typeface="ＭＳ Ｐゴシック" panose="020B0600070205080204" pitchFamily="34" charset="-128"/>
              </a:rPr>
              <a:t>  by using multiple disks in parallel,  </a:t>
            </a:r>
          </a:p>
          <a:p>
            <a:pPr lvl="2"/>
            <a:r>
              <a:rPr lang="en-US" altLang="en-US" sz="2000" dirty="0" smtClean="0">
                <a:solidFill>
                  <a:srgbClr val="000099"/>
                </a:solidFill>
                <a:ea typeface="ＭＳ Ｐゴシック" panose="020B0600070205080204" pitchFamily="34" charset="-128"/>
              </a:rPr>
              <a:t>high reliability</a:t>
            </a:r>
            <a:r>
              <a:rPr lang="en-US" altLang="en-US" sz="2000" dirty="0" smtClean="0">
                <a:ea typeface="ＭＳ Ｐゴシック" panose="020B0600070205080204" pitchFamily="34" charset="-128"/>
              </a:rPr>
              <a:t> by storing data redundantly, so that data can be recovered even if  a disk fails </a:t>
            </a:r>
          </a:p>
          <a:p>
            <a:r>
              <a:rPr lang="en-US" altLang="en-US" sz="2800" dirty="0" smtClean="0"/>
              <a:t>The chance that some disk out of a set of </a:t>
            </a:r>
            <a:r>
              <a:rPr lang="en-US" altLang="en-US" sz="2800" i="1" dirty="0" smtClean="0"/>
              <a:t>N</a:t>
            </a:r>
            <a:r>
              <a:rPr lang="en-US" altLang="en-US" sz="2800" dirty="0" smtClean="0"/>
              <a:t> disks will fail is much higher than the chance that a specific single disk will fail.</a:t>
            </a:r>
          </a:p>
          <a:p>
            <a:pPr lvl="1"/>
            <a:r>
              <a:rPr lang="en-US" altLang="en-US" sz="2400" dirty="0" smtClean="0">
                <a:ea typeface="ＭＳ Ｐゴシック" panose="020B0600070205080204" pitchFamily="34" charset="-128"/>
              </a:rPr>
              <a:t>Techniques for using redundancy to avoid data loss are critical with large numbers of disks</a:t>
            </a:r>
          </a:p>
        </p:txBody>
      </p:sp>
    </p:spTree>
    <p:extLst>
      <p:ext uri="{BB962C8B-B14F-4D97-AF65-F5344CB8AC3E}">
        <p14:creationId xmlns:p14="http://schemas.microsoft.com/office/powerpoint/2010/main" val="994373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4819" y="1262417"/>
            <a:ext cx="8652680" cy="2308324"/>
          </a:xfrm>
          <a:prstGeom prst="rect">
            <a:avLst/>
          </a:prstGeom>
        </p:spPr>
        <p:txBody>
          <a:bodyPr wrap="square">
            <a:spAutoFit/>
          </a:bodyPr>
          <a:lstStyle/>
          <a:p>
            <a:r>
              <a:rPr lang="en-US" sz="2400" dirty="0"/>
              <a:t>RAID 0</a:t>
            </a:r>
          </a:p>
          <a:p>
            <a:r>
              <a:rPr lang="en-US" sz="2400" dirty="0"/>
              <a:t>In this level, a striped array of disks is implemented. The data is broken down into blocks and the blocks are distributed among disks. Each disk receives a block of data to write/read in parallel. It enhances the speed and performance of the storage device. There is no parity and backup in Level 0.</a:t>
            </a:r>
          </a:p>
        </p:txBody>
      </p:sp>
      <p:pic>
        <p:nvPicPr>
          <p:cNvPr id="1026" name="Picture 2" descr="RAID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434" y="4684450"/>
            <a:ext cx="46101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956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RAID 0</a:t>
            </a:r>
            <a:br>
              <a:rPr lang="en-US" dirty="0"/>
            </a:br>
            <a:endParaRPr lang="en-US" dirty="0"/>
          </a:p>
        </p:txBody>
      </p:sp>
      <p:sp>
        <p:nvSpPr>
          <p:cNvPr id="3" name="Content Placeholder 2"/>
          <p:cNvSpPr>
            <a:spLocks noGrp="1"/>
          </p:cNvSpPr>
          <p:nvPr>
            <p:ph idx="1"/>
          </p:nvPr>
        </p:nvSpPr>
        <p:spPr/>
        <p:txBody>
          <a:bodyPr/>
          <a:lstStyle/>
          <a:p>
            <a:r>
              <a:rPr lang="en-US" b="1" dirty="0"/>
              <a:t>Minimum number of drives:</a:t>
            </a:r>
            <a:r>
              <a:rPr lang="en-US" dirty="0"/>
              <a:t> </a:t>
            </a:r>
            <a:r>
              <a:rPr lang="en-US" dirty="0" smtClean="0"/>
              <a:t>2</a:t>
            </a:r>
            <a:endParaRPr lang="en-US" dirty="0"/>
          </a:p>
          <a:p>
            <a:r>
              <a:rPr lang="en-US" b="1" dirty="0"/>
              <a:t>Strengths:</a:t>
            </a:r>
            <a:r>
              <a:rPr lang="en-US" dirty="0"/>
              <a:t> Highest performance.</a:t>
            </a:r>
          </a:p>
          <a:p>
            <a:r>
              <a:rPr lang="en-US" b="1" dirty="0"/>
              <a:t>Weaknesses:</a:t>
            </a:r>
            <a:r>
              <a:rPr lang="en-US" dirty="0"/>
              <a:t> No data protection; One drive fails, all data is lost.</a:t>
            </a:r>
          </a:p>
          <a:p>
            <a:endParaRPr lang="en-US" dirty="0"/>
          </a:p>
        </p:txBody>
      </p:sp>
    </p:spTree>
    <p:extLst>
      <p:ext uri="{BB962C8B-B14F-4D97-AF65-F5344CB8AC3E}">
        <p14:creationId xmlns:p14="http://schemas.microsoft.com/office/powerpoint/2010/main" val="267080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253065"/>
            <a:ext cx="9601196" cy="1303867"/>
          </a:xfrm>
        </p:spPr>
        <p:txBody>
          <a:bodyPr>
            <a:normAutofit fontScale="90000"/>
          </a:bodyPr>
          <a:lstStyle/>
          <a:p>
            <a:pPr algn="l"/>
            <a:r>
              <a:rPr lang="en-US" sz="2700" b="1" u="sng" dirty="0">
                <a:hlinkClick r:id="rId2"/>
              </a:rPr>
              <a:t>RAID 1</a:t>
            </a:r>
            <a:r>
              <a:rPr lang="en-US" sz="2700" b="1" dirty="0"/>
              <a:t>:</a:t>
            </a:r>
            <a:r>
              <a:rPr lang="en-US" sz="2700" dirty="0"/>
              <a:t> Also known as </a:t>
            </a:r>
            <a:r>
              <a:rPr lang="en-US" sz="2700" i="1" dirty="0"/>
              <a:t>disk mirroring</a:t>
            </a:r>
            <a:r>
              <a:rPr lang="en-US" sz="2700" dirty="0"/>
              <a:t>, this configuration consists of at least two drives that duplicate the storage of data. There is no striping. Read performance is improved since either disk can be read at the same time. Write performance is the same a</a:t>
            </a:r>
            <a:br>
              <a:rPr lang="en-US" sz="2700" dirty="0"/>
            </a:br>
            <a:endParaRPr lang="en-US" dirty="0"/>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RAID 1</a:t>
            </a:r>
          </a:p>
          <a:p>
            <a:r>
              <a:rPr lang="en-US" dirty="0"/>
              <a:t>Disk mirroring.</a:t>
            </a:r>
          </a:p>
          <a:p>
            <a:r>
              <a:rPr lang="en-US" b="1" dirty="0"/>
              <a:t>Minimum number of drives:</a:t>
            </a:r>
            <a:r>
              <a:rPr lang="en-US" dirty="0"/>
              <a:t> 2</a:t>
            </a:r>
            <a:br>
              <a:rPr lang="en-US" dirty="0"/>
            </a:br>
            <a:endParaRPr lang="en-US" dirty="0"/>
          </a:p>
          <a:p>
            <a:r>
              <a:rPr lang="en-US" b="1" dirty="0"/>
              <a:t>Strengths:</a:t>
            </a:r>
            <a:r>
              <a:rPr lang="en-US" dirty="0"/>
              <a:t> Very high performance; Very high data protection; Very minimal penalty on write performance.</a:t>
            </a:r>
          </a:p>
          <a:p>
            <a:r>
              <a:rPr lang="en-US" b="1" dirty="0"/>
              <a:t>Weaknesses:</a:t>
            </a:r>
            <a:r>
              <a:rPr lang="en-US" dirty="0"/>
              <a:t> High redundancy cost overhead; Because all data is duplicated, twice the storage capacity is required.</a:t>
            </a:r>
          </a:p>
          <a:p>
            <a:r>
              <a:rPr lang="en-US" dirty="0" smtClean="0"/>
              <a:t>s </a:t>
            </a:r>
            <a:r>
              <a:rPr lang="en-US" dirty="0"/>
              <a:t>for single disk storage.</a:t>
            </a:r>
          </a:p>
        </p:txBody>
      </p:sp>
    </p:spTree>
    <p:extLst>
      <p:ext uri="{BB962C8B-B14F-4D97-AF65-F5344CB8AC3E}">
        <p14:creationId xmlns:p14="http://schemas.microsoft.com/office/powerpoint/2010/main" val="311566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2129455" y="579343"/>
            <a:ext cx="8593137" cy="457200"/>
          </a:xfrm>
        </p:spPr>
        <p:txBody>
          <a:bodyPr>
            <a:normAutofit fontScale="90000"/>
          </a:bodyPr>
          <a:lstStyle/>
          <a:p>
            <a:pPr>
              <a:defRPr/>
            </a:pPr>
            <a:r>
              <a:rPr lang="en-US" sz="2800" dirty="0"/>
              <a:t>Improvement of Reliability via Redundancy</a:t>
            </a:r>
          </a:p>
        </p:txBody>
      </p:sp>
      <p:sp>
        <p:nvSpPr>
          <p:cNvPr id="48131" name="Rectangle 3"/>
          <p:cNvSpPr>
            <a:spLocks noGrp="1" noChangeArrowheads="1"/>
          </p:cNvSpPr>
          <p:nvPr>
            <p:ph idx="1"/>
          </p:nvPr>
        </p:nvSpPr>
        <p:spPr>
          <a:xfrm>
            <a:off x="1173707" y="1208088"/>
            <a:ext cx="8921207" cy="5264150"/>
          </a:xfrm>
        </p:spPr>
        <p:txBody>
          <a:bodyPr>
            <a:normAutofit/>
          </a:bodyPr>
          <a:lstStyle/>
          <a:p>
            <a:pPr>
              <a:lnSpc>
                <a:spcPct val="90000"/>
              </a:lnSpc>
            </a:pPr>
            <a:r>
              <a:rPr lang="en-US" altLang="en-US" b="1" dirty="0" smtClean="0">
                <a:solidFill>
                  <a:srgbClr val="000099"/>
                </a:solidFill>
              </a:rPr>
              <a:t>Redundancy</a:t>
            </a:r>
            <a:r>
              <a:rPr lang="en-US" altLang="en-US" dirty="0" smtClean="0"/>
              <a:t> – store extra information that can be used to rebuild information lost in a disk failure</a:t>
            </a:r>
          </a:p>
          <a:p>
            <a:pPr>
              <a:lnSpc>
                <a:spcPct val="90000"/>
              </a:lnSpc>
            </a:pPr>
            <a:r>
              <a:rPr lang="en-US" altLang="en-US" dirty="0" smtClean="0"/>
              <a:t>E.g., </a:t>
            </a:r>
            <a:r>
              <a:rPr lang="en-US" altLang="en-US" b="1" dirty="0" smtClean="0">
                <a:solidFill>
                  <a:srgbClr val="000099"/>
                </a:solidFill>
              </a:rPr>
              <a:t>Mirroring</a:t>
            </a:r>
            <a:r>
              <a:rPr lang="en-US" altLang="en-US" b="1" dirty="0" smtClean="0"/>
              <a:t> </a:t>
            </a:r>
            <a:r>
              <a:rPr lang="en-US" altLang="en-US" dirty="0" smtClean="0"/>
              <a:t>(or</a:t>
            </a:r>
            <a:r>
              <a:rPr lang="en-US" altLang="en-US" b="1" dirty="0" smtClean="0"/>
              <a:t> shadowing</a:t>
            </a:r>
            <a:r>
              <a:rPr lang="en-US" altLang="en-US" dirty="0" smtClean="0"/>
              <a:t>)</a:t>
            </a:r>
          </a:p>
          <a:p>
            <a:pPr lvl="1">
              <a:lnSpc>
                <a:spcPct val="90000"/>
              </a:lnSpc>
            </a:pPr>
            <a:r>
              <a:rPr lang="en-US" altLang="en-US" dirty="0" smtClean="0">
                <a:ea typeface="ＭＳ Ｐゴシック" panose="020B0600070205080204" pitchFamily="34" charset="-128"/>
              </a:rPr>
              <a:t>Duplicate every disk.  Logical disk consists of two physical disks.</a:t>
            </a:r>
          </a:p>
          <a:p>
            <a:pPr lvl="1">
              <a:lnSpc>
                <a:spcPct val="90000"/>
              </a:lnSpc>
            </a:pPr>
            <a:r>
              <a:rPr lang="en-US" altLang="en-US" dirty="0" smtClean="0">
                <a:ea typeface="ＭＳ Ｐゴシック" panose="020B0600070205080204" pitchFamily="34" charset="-128"/>
              </a:rPr>
              <a:t>Every write is carried out on both disks</a:t>
            </a:r>
          </a:p>
          <a:p>
            <a:pPr lvl="2">
              <a:lnSpc>
                <a:spcPct val="90000"/>
              </a:lnSpc>
            </a:pPr>
            <a:r>
              <a:rPr lang="en-US" altLang="en-US" dirty="0" smtClean="0">
                <a:ea typeface="ＭＳ Ｐゴシック" panose="020B0600070205080204" pitchFamily="34" charset="-128"/>
              </a:rPr>
              <a:t>Reads can take place from either disk</a:t>
            </a:r>
          </a:p>
          <a:p>
            <a:pPr lvl="1">
              <a:lnSpc>
                <a:spcPct val="90000"/>
              </a:lnSpc>
            </a:pPr>
            <a:r>
              <a:rPr lang="en-US" altLang="en-US" dirty="0" smtClean="0">
                <a:ea typeface="ＭＳ Ｐゴシック" panose="020B0600070205080204" pitchFamily="34" charset="-128"/>
              </a:rPr>
              <a:t>If one disk in a pair fails, data still available in the other</a:t>
            </a:r>
          </a:p>
          <a:p>
            <a:pPr lvl="2">
              <a:lnSpc>
                <a:spcPct val="90000"/>
              </a:lnSpc>
            </a:pPr>
            <a:r>
              <a:rPr lang="en-US" altLang="en-US" dirty="0" smtClean="0">
                <a:ea typeface="ＭＳ Ｐゴシック" panose="020B0600070205080204" pitchFamily="34" charset="-128"/>
              </a:rPr>
              <a:t>Data loss would occur only if a disk fails, and its mirror disk also fails before the system is repaired</a:t>
            </a:r>
          </a:p>
          <a:p>
            <a:pPr lvl="3">
              <a:lnSpc>
                <a:spcPct val="90000"/>
              </a:lnSpc>
            </a:pPr>
            <a:r>
              <a:rPr lang="en-US" altLang="en-US" dirty="0" smtClean="0">
                <a:ea typeface="ＭＳ Ｐゴシック" panose="020B0600070205080204" pitchFamily="34" charset="-128"/>
              </a:rPr>
              <a:t>Probability of combined event is very small </a:t>
            </a:r>
          </a:p>
          <a:p>
            <a:pPr lvl="4">
              <a:lnSpc>
                <a:spcPct val="90000"/>
              </a:lnSpc>
            </a:pPr>
            <a:r>
              <a:rPr lang="en-US" altLang="en-US" dirty="0" smtClean="0">
                <a:ea typeface="ＭＳ Ｐゴシック" panose="020B0600070205080204" pitchFamily="34" charset="-128"/>
              </a:rPr>
              <a:t>Except for dependent failure modes such as fire or building collapse or electrical power surges</a:t>
            </a:r>
          </a:p>
          <a:p>
            <a:pPr>
              <a:lnSpc>
                <a:spcPct val="90000"/>
              </a:lnSpc>
            </a:pPr>
            <a:r>
              <a:rPr lang="en-US" altLang="en-US" b="1" dirty="0" smtClean="0">
                <a:solidFill>
                  <a:srgbClr val="000099"/>
                </a:solidFill>
              </a:rPr>
              <a:t>Mean time to data loss</a:t>
            </a:r>
            <a:r>
              <a:rPr lang="en-US" altLang="en-US" dirty="0" smtClean="0"/>
              <a:t> depends on mean time to failure, </a:t>
            </a:r>
            <a:br>
              <a:rPr lang="en-US" altLang="en-US" dirty="0" smtClean="0"/>
            </a:br>
            <a:r>
              <a:rPr lang="en-US" altLang="en-US" dirty="0" smtClean="0"/>
              <a:t>and </a:t>
            </a:r>
            <a:r>
              <a:rPr lang="en-US" altLang="en-US" b="1" dirty="0" smtClean="0">
                <a:solidFill>
                  <a:srgbClr val="000099"/>
                </a:solidFill>
              </a:rPr>
              <a:t>mean time to repair</a:t>
            </a:r>
          </a:p>
          <a:p>
            <a:pPr lvl="4">
              <a:lnSpc>
                <a:spcPct val="90000"/>
              </a:lnSpc>
            </a:pPr>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2570590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2209800" y="2130426"/>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3200"/>
              <a:t>File Organization, Record Organization and Storage Access</a:t>
            </a:r>
          </a:p>
        </p:txBody>
      </p:sp>
      <p:sp>
        <p:nvSpPr>
          <p:cNvPr id="76803" name="Rectangle 5"/>
          <p:cNvSpPr>
            <a:spLocks noGrp="1" noChangeArrowheads="1"/>
          </p:cNvSpPr>
          <p:nvPr>
            <p:ph type="subTitle" idx="1"/>
          </p:nvPr>
        </p:nvSpPr>
        <p:spPr>
          <a:xfrm>
            <a:off x="2895600" y="3886200"/>
            <a:ext cx="6400800" cy="1752600"/>
          </a:xfrm>
        </p:spPr>
        <p:txBody>
          <a:bodyPr/>
          <a:lstStyle/>
          <a:p>
            <a:endParaRPr lang="en-US" altLang="en-US" sz="1800"/>
          </a:p>
        </p:txBody>
      </p:sp>
    </p:spTree>
    <p:extLst>
      <p:ext uri="{BB962C8B-B14F-4D97-AF65-F5344CB8AC3E}">
        <p14:creationId xmlns:p14="http://schemas.microsoft.com/office/powerpoint/2010/main" val="107792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File Organization</a:t>
            </a:r>
            <a:r>
              <a:rPr lang="en-US" dirty="0" smtClean="0"/>
              <a:t>,</a:t>
            </a:r>
          </a:p>
          <a:p>
            <a:pPr lvl="1"/>
            <a:r>
              <a:rPr lang="en-US" dirty="0" smtClean="0"/>
              <a:t>Overview </a:t>
            </a:r>
            <a:r>
              <a:rPr lang="en-US" dirty="0"/>
              <a:t>of Physical Storage Media</a:t>
            </a:r>
            <a:r>
              <a:rPr lang="en-US" dirty="0" smtClean="0"/>
              <a:t>,</a:t>
            </a:r>
          </a:p>
          <a:p>
            <a:pPr lvl="1"/>
            <a:r>
              <a:rPr lang="en-US" dirty="0" smtClean="0"/>
              <a:t> </a:t>
            </a:r>
            <a:r>
              <a:rPr lang="en-US" dirty="0"/>
              <a:t>Magnetic Disk, </a:t>
            </a:r>
            <a:endParaRPr lang="en-US" dirty="0" smtClean="0"/>
          </a:p>
          <a:p>
            <a:pPr lvl="1"/>
            <a:r>
              <a:rPr lang="en-US" dirty="0" smtClean="0"/>
              <a:t>RAID</a:t>
            </a:r>
            <a:r>
              <a:rPr lang="en-US" dirty="0"/>
              <a:t>, </a:t>
            </a:r>
            <a:endParaRPr lang="en-US" dirty="0" smtClean="0"/>
          </a:p>
          <a:p>
            <a:pPr lvl="1"/>
            <a:r>
              <a:rPr lang="en-US" dirty="0" smtClean="0"/>
              <a:t>Tertiary Storage</a:t>
            </a:r>
          </a:p>
          <a:p>
            <a:pPr lvl="1"/>
            <a:r>
              <a:rPr lang="en-US" dirty="0" smtClean="0"/>
              <a:t>Storage </a:t>
            </a:r>
            <a:r>
              <a:rPr lang="en-US" dirty="0"/>
              <a:t>Access</a:t>
            </a:r>
            <a:r>
              <a:rPr lang="en-US" dirty="0" smtClean="0"/>
              <a:t>,</a:t>
            </a:r>
          </a:p>
          <a:p>
            <a:pPr lvl="1"/>
            <a:r>
              <a:rPr lang="en-US" dirty="0" smtClean="0"/>
              <a:t> </a:t>
            </a:r>
            <a:r>
              <a:rPr lang="en-US" dirty="0"/>
              <a:t>Data Dictionary Storage, </a:t>
            </a:r>
            <a:endParaRPr lang="en-US" dirty="0" smtClean="0"/>
          </a:p>
          <a:p>
            <a:pPr lvl="1"/>
            <a:r>
              <a:rPr lang="en-US" dirty="0"/>
              <a:t>Organization of File (Sequential, Clustering),</a:t>
            </a:r>
          </a:p>
          <a:p>
            <a:pPr marL="457200" lvl="1" indent="0">
              <a:buNone/>
            </a:pPr>
            <a:endParaRPr lang="en-US" dirty="0" smtClean="0"/>
          </a:p>
          <a:p>
            <a:endParaRPr lang="en-US" dirty="0"/>
          </a:p>
        </p:txBody>
      </p:sp>
    </p:spTree>
    <p:extLst>
      <p:ext uri="{BB962C8B-B14F-4D97-AF65-F5344CB8AC3E}">
        <p14:creationId xmlns:p14="http://schemas.microsoft.com/office/powerpoint/2010/main" val="5387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954208" y="736474"/>
            <a:ext cx="9601196" cy="819372"/>
          </a:xfrm>
        </p:spPr>
        <p:txBody>
          <a:bodyPr/>
          <a:lstStyle/>
          <a:p>
            <a:pPr>
              <a:defRPr/>
            </a:pPr>
            <a:r>
              <a:rPr lang="en-US" dirty="0">
                <a:ea typeface="+mj-ea"/>
              </a:rPr>
              <a:t>File Organization</a:t>
            </a:r>
          </a:p>
        </p:txBody>
      </p:sp>
      <p:sp>
        <p:nvSpPr>
          <p:cNvPr id="77827" name="Rectangle 3"/>
          <p:cNvSpPr>
            <a:spLocks noGrp="1" noChangeArrowheads="1"/>
          </p:cNvSpPr>
          <p:nvPr>
            <p:ph idx="1"/>
          </p:nvPr>
        </p:nvSpPr>
        <p:spPr>
          <a:xfrm>
            <a:off x="954208" y="1728623"/>
            <a:ext cx="12542292" cy="4887913"/>
          </a:xfrm>
        </p:spPr>
        <p:txBody>
          <a:bodyPr/>
          <a:lstStyle/>
          <a:p>
            <a:r>
              <a:rPr lang="en-US" altLang="en-US" dirty="0" smtClean="0"/>
              <a:t>The database is stored as a collection of </a:t>
            </a:r>
            <a:r>
              <a:rPr lang="en-US" altLang="en-US" i="1" dirty="0" smtClean="0"/>
              <a:t>files</a:t>
            </a:r>
            <a:r>
              <a:rPr lang="en-US" altLang="en-US" dirty="0" smtClean="0"/>
              <a:t>.  Each file is a sequence of </a:t>
            </a:r>
            <a:r>
              <a:rPr lang="en-US" altLang="en-US" i="1" dirty="0" smtClean="0"/>
              <a:t>records.  </a:t>
            </a:r>
            <a:br>
              <a:rPr lang="en-US" altLang="en-US" i="1" dirty="0" smtClean="0"/>
            </a:br>
            <a:r>
              <a:rPr lang="en-US" altLang="en-US" dirty="0" smtClean="0"/>
              <a:t>A record is a sequence of fields.</a:t>
            </a:r>
          </a:p>
          <a:p>
            <a:r>
              <a:rPr lang="en-US" b="1" dirty="0"/>
              <a:t>What is File Organization?</a:t>
            </a:r>
            <a:r>
              <a:rPr lang="en-US" dirty="0"/>
              <a:t/>
            </a:r>
            <a:br>
              <a:rPr lang="en-US" dirty="0"/>
            </a:br>
            <a:r>
              <a:rPr lang="en-US" dirty="0"/>
              <a:t>File Organization refers to the logical relationships among various records </a:t>
            </a:r>
            <a:r>
              <a:rPr lang="en-US" dirty="0" smtClean="0"/>
              <a:t/>
            </a:r>
            <a:br>
              <a:rPr lang="en-US" dirty="0" smtClean="0"/>
            </a:br>
            <a:r>
              <a:rPr lang="en-US" dirty="0" smtClean="0"/>
              <a:t>that </a:t>
            </a:r>
            <a:r>
              <a:rPr lang="en-US" dirty="0"/>
              <a:t>constitute the file, particularly with respect to the means </a:t>
            </a:r>
            <a:r>
              <a:rPr lang="en-US" dirty="0" smtClean="0"/>
              <a:t>of</a:t>
            </a:r>
            <a:br>
              <a:rPr lang="en-US" dirty="0" smtClean="0"/>
            </a:br>
            <a:r>
              <a:rPr lang="en-US" dirty="0" smtClean="0"/>
              <a:t> </a:t>
            </a:r>
            <a:r>
              <a:rPr lang="en-US" dirty="0"/>
              <a:t>identification and access to any specific record. In simple terms, Storing </a:t>
            </a:r>
            <a:r>
              <a:rPr lang="en-US" dirty="0" smtClean="0"/>
              <a:t>the</a:t>
            </a:r>
            <a:br>
              <a:rPr lang="en-US" dirty="0" smtClean="0"/>
            </a:br>
            <a:r>
              <a:rPr lang="en-US" dirty="0" smtClean="0"/>
              <a:t> </a:t>
            </a:r>
            <a:r>
              <a:rPr lang="en-US" dirty="0"/>
              <a:t>files in certain order is called file Organization. </a:t>
            </a:r>
            <a:r>
              <a:rPr lang="en-US" dirty="0" smtClean="0"/>
              <a:t/>
            </a:r>
            <a:br>
              <a:rPr lang="en-US" dirty="0" smtClean="0"/>
            </a:br>
            <a:r>
              <a:rPr lang="en-US" b="1" dirty="0" smtClean="0"/>
              <a:t>File </a:t>
            </a:r>
            <a:r>
              <a:rPr lang="en-US" b="1" dirty="0"/>
              <a:t>Structure</a:t>
            </a:r>
            <a:r>
              <a:rPr lang="en-US" dirty="0"/>
              <a:t> refers to the format of the label and data blocks </a:t>
            </a:r>
            <a:r>
              <a:rPr lang="en-US" dirty="0" smtClean="0"/>
              <a:t>and</a:t>
            </a:r>
            <a:br>
              <a:rPr lang="en-US" dirty="0" smtClean="0"/>
            </a:br>
            <a:r>
              <a:rPr lang="en-US" dirty="0" smtClean="0"/>
              <a:t> </a:t>
            </a:r>
            <a:r>
              <a:rPr lang="en-US" dirty="0"/>
              <a:t>of any logical control record.</a:t>
            </a:r>
            <a:endParaRPr lang="en-US" altLang="en-US" dirty="0" smtClean="0"/>
          </a:p>
        </p:txBody>
      </p:sp>
    </p:spTree>
    <p:extLst>
      <p:ext uri="{BB962C8B-B14F-4D97-AF65-F5344CB8AC3E}">
        <p14:creationId xmlns:p14="http://schemas.microsoft.com/office/powerpoint/2010/main" val="3545062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Objective of file organization</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It </a:t>
            </a:r>
            <a:r>
              <a:rPr lang="en-US" dirty="0"/>
              <a:t>contains an optimal selection of records, i.e., records can be selected as fast as possible.</a:t>
            </a:r>
          </a:p>
          <a:p>
            <a:r>
              <a:rPr lang="en-US" dirty="0"/>
              <a:t>To perform insert, delete or update transaction on the records should be quick and easy.</a:t>
            </a:r>
          </a:p>
          <a:p>
            <a:r>
              <a:rPr lang="en-US" dirty="0"/>
              <a:t>The duplicate records cannot be induced as a result of insert, update or delete.</a:t>
            </a:r>
          </a:p>
          <a:p>
            <a:r>
              <a:rPr lang="en-US" dirty="0"/>
              <a:t>For the minimal cost of storage, records should be stored efficiently.</a:t>
            </a:r>
          </a:p>
          <a:p>
            <a:endParaRPr lang="en-US" dirty="0"/>
          </a:p>
        </p:txBody>
      </p:sp>
    </p:spTree>
    <p:extLst>
      <p:ext uri="{BB962C8B-B14F-4D97-AF65-F5344CB8AC3E}">
        <p14:creationId xmlns:p14="http://schemas.microsoft.com/office/powerpoint/2010/main" val="3210745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Type </a:t>
            </a:r>
            <a:endParaRPr lang="en-US" dirty="0"/>
          </a:p>
        </p:txBody>
      </p:sp>
      <p:sp>
        <p:nvSpPr>
          <p:cNvPr id="3" name="Content Placeholder 2"/>
          <p:cNvSpPr>
            <a:spLocks noGrp="1"/>
          </p:cNvSpPr>
          <p:nvPr>
            <p:ph idx="1"/>
          </p:nvPr>
        </p:nvSpPr>
        <p:spPr/>
        <p:txBody>
          <a:bodyPr>
            <a:normAutofit/>
          </a:bodyPr>
          <a:lstStyle/>
          <a:p>
            <a:r>
              <a:rPr lang="en-US" sz="3600" dirty="0" smtClean="0"/>
              <a:t>Fixed length record</a:t>
            </a:r>
            <a:br>
              <a:rPr lang="en-US" sz="3600" dirty="0" smtClean="0"/>
            </a:br>
            <a:r>
              <a:rPr lang="en-US" sz="3600" dirty="0" smtClean="0"/>
              <a:t>Variable length record</a:t>
            </a:r>
            <a:endParaRPr lang="en-US" sz="3600" dirty="0"/>
          </a:p>
        </p:txBody>
      </p:sp>
    </p:spTree>
    <p:extLst>
      <p:ext uri="{BB962C8B-B14F-4D97-AF65-F5344CB8AC3E}">
        <p14:creationId xmlns:p14="http://schemas.microsoft.com/office/powerpoint/2010/main" val="4137847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336345" y="536519"/>
            <a:ext cx="9601196" cy="578570"/>
          </a:xfrm>
        </p:spPr>
        <p:txBody>
          <a:bodyPr>
            <a:normAutofit fontScale="90000"/>
          </a:bodyPr>
          <a:lstStyle/>
          <a:p>
            <a:pPr>
              <a:defRPr/>
            </a:pPr>
            <a:r>
              <a:rPr lang="en-US" dirty="0">
                <a:ea typeface="+mj-ea"/>
              </a:rPr>
              <a:t>Fixed-Length Records</a:t>
            </a:r>
          </a:p>
        </p:txBody>
      </p:sp>
      <p:sp>
        <p:nvSpPr>
          <p:cNvPr id="79875" name="Rectangle 3"/>
          <p:cNvSpPr>
            <a:spLocks noGrp="1" noChangeArrowheads="1"/>
          </p:cNvSpPr>
          <p:nvPr>
            <p:ph idx="1"/>
          </p:nvPr>
        </p:nvSpPr>
        <p:spPr>
          <a:xfrm>
            <a:off x="1336345" y="1592761"/>
            <a:ext cx="9053014" cy="4876800"/>
          </a:xfrm>
        </p:spPr>
        <p:txBody>
          <a:bodyPr>
            <a:normAutofit/>
          </a:bodyPr>
          <a:lstStyle/>
          <a:p>
            <a:r>
              <a:rPr lang="en-US" altLang="en-US" sz="2800" b="1" dirty="0" smtClean="0"/>
              <a:t>In a file with fixed length record. All records on the page are of the same slot length. </a:t>
            </a:r>
          </a:p>
          <a:p>
            <a:endParaRPr lang="en-US" altLang="en-US" sz="2800" b="1" dirty="0"/>
          </a:p>
          <a:p>
            <a:r>
              <a:rPr lang="en-US" altLang="en-US" sz="2800" b="1" dirty="0" smtClean="0"/>
              <a:t>Simple approach:</a:t>
            </a:r>
          </a:p>
          <a:p>
            <a:pPr lvl="1"/>
            <a:r>
              <a:rPr lang="en-US" altLang="en-US" sz="2400" b="1" dirty="0" smtClean="0">
                <a:ea typeface="ＭＳ Ｐゴシック" panose="020B0600070205080204" pitchFamily="34" charset="-128"/>
              </a:rPr>
              <a:t>Store record </a:t>
            </a:r>
            <a:r>
              <a:rPr lang="en-US" altLang="en-US" sz="2400" b="1" i="1" dirty="0" err="1" smtClean="0">
                <a:ea typeface="ＭＳ Ｐゴシック" panose="020B0600070205080204" pitchFamily="34" charset="-128"/>
              </a:rPr>
              <a:t>i</a:t>
            </a:r>
            <a:r>
              <a:rPr lang="en-US" altLang="en-US" sz="2400" b="1" dirty="0" smtClean="0">
                <a:ea typeface="ＭＳ Ｐゴシック" panose="020B0600070205080204" pitchFamily="34" charset="-128"/>
              </a:rPr>
              <a:t> starting from byte </a:t>
            </a:r>
            <a:r>
              <a:rPr lang="en-US" altLang="en-US" sz="2400" b="1" i="1" dirty="0" smtClean="0">
                <a:ea typeface="ＭＳ Ｐゴシック" panose="020B0600070205080204" pitchFamily="34" charset="-128"/>
                <a:sym typeface="Greek Symbols" pitchFamily="18" charset="2"/>
              </a:rPr>
              <a:t>n </a:t>
            </a:r>
            <a:r>
              <a:rPr lang="en-US" altLang="en-US" sz="2400" b="1" i="1" dirty="0" smtClean="0">
                <a:ea typeface="ＭＳ Ｐゴシック" panose="020B0600070205080204" pitchFamily="34" charset="-128"/>
                <a:sym typeface="Symbol" panose="05050102010706020507" pitchFamily="18" charset="2"/>
              </a:rPr>
              <a:t> (</a:t>
            </a:r>
            <a:r>
              <a:rPr lang="en-US" altLang="en-US" sz="2400" b="1" i="1" dirty="0" err="1" smtClean="0">
                <a:ea typeface="ＭＳ Ｐゴシック" panose="020B0600070205080204" pitchFamily="34" charset="-128"/>
                <a:sym typeface="Symbol" panose="05050102010706020507" pitchFamily="18" charset="2"/>
              </a:rPr>
              <a:t>i</a:t>
            </a:r>
            <a:r>
              <a:rPr lang="en-US" altLang="en-US" sz="2400" b="1" i="1" dirty="0" smtClean="0">
                <a:ea typeface="ＭＳ Ｐゴシック" panose="020B0600070205080204" pitchFamily="34" charset="-128"/>
                <a:sym typeface="Symbol" panose="05050102010706020507" pitchFamily="18" charset="2"/>
              </a:rPr>
              <a:t> – </a:t>
            </a:r>
            <a:r>
              <a:rPr lang="en-US" altLang="en-US" sz="2400" b="1" dirty="0" smtClean="0">
                <a:ea typeface="ＭＳ Ｐゴシック" panose="020B0600070205080204" pitchFamily="34" charset="-128"/>
                <a:sym typeface="Symbol" panose="05050102010706020507" pitchFamily="18" charset="2"/>
              </a:rPr>
              <a:t>1), where </a:t>
            </a:r>
            <a:r>
              <a:rPr lang="en-US" altLang="en-US" sz="2400" b="1" i="1" dirty="0" smtClean="0">
                <a:ea typeface="ＭＳ Ｐゴシック" panose="020B0600070205080204" pitchFamily="34" charset="-128"/>
                <a:sym typeface="Symbol" panose="05050102010706020507" pitchFamily="18" charset="2"/>
              </a:rPr>
              <a:t>n </a:t>
            </a:r>
            <a:r>
              <a:rPr lang="en-US" altLang="en-US" sz="2400" b="1" dirty="0" smtClean="0">
                <a:ea typeface="ＭＳ Ｐゴシック" panose="020B0600070205080204" pitchFamily="34" charset="-128"/>
                <a:sym typeface="Symbol" panose="05050102010706020507" pitchFamily="18" charset="2"/>
              </a:rPr>
              <a:t>is the size of each record.</a:t>
            </a:r>
          </a:p>
          <a:p>
            <a:pPr lvl="1"/>
            <a:r>
              <a:rPr lang="en-US" altLang="en-US" sz="2400" b="1" dirty="0" smtClean="0">
                <a:ea typeface="ＭＳ Ｐゴシック" panose="020B0600070205080204" pitchFamily="34" charset="-128"/>
                <a:sym typeface="Symbol" panose="05050102010706020507" pitchFamily="18" charset="2"/>
              </a:rPr>
              <a:t>Record access is simple but modification: do not allow records to cross block boundaries</a:t>
            </a:r>
          </a:p>
          <a:p>
            <a:pPr lvl="2">
              <a:buFont typeface="Webdings" panose="05030102010509060703" pitchFamily="18" charset="2"/>
              <a:buNone/>
            </a:pPr>
            <a:endParaRPr lang="en-US" altLang="en-US" sz="2000" dirty="0" smtClean="0">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3019718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7775" y="1142619"/>
            <a:ext cx="6213144" cy="399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587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1295402" y="763769"/>
            <a:ext cx="9601196" cy="786794"/>
          </a:xfrm>
        </p:spPr>
        <p:txBody>
          <a:bodyPr/>
          <a:lstStyle/>
          <a:p>
            <a:pPr>
              <a:defRPr/>
            </a:pPr>
            <a:r>
              <a:rPr lang="en-US" dirty="0">
                <a:ea typeface="+mj-ea"/>
              </a:rPr>
              <a:t>Variable-Length Records</a:t>
            </a:r>
          </a:p>
        </p:txBody>
      </p:sp>
      <p:sp>
        <p:nvSpPr>
          <p:cNvPr id="88067" name="Rectangle 3"/>
          <p:cNvSpPr>
            <a:spLocks noGrp="1" noChangeArrowheads="1"/>
          </p:cNvSpPr>
          <p:nvPr>
            <p:ph idx="1"/>
          </p:nvPr>
        </p:nvSpPr>
        <p:spPr>
          <a:xfrm>
            <a:off x="2064544" y="1550564"/>
            <a:ext cx="8062912" cy="4427156"/>
          </a:xfrm>
        </p:spPr>
        <p:txBody>
          <a:bodyPr>
            <a:normAutofit/>
          </a:bodyPr>
          <a:lstStyle/>
          <a:p>
            <a:r>
              <a:rPr lang="en-US" altLang="en-US" sz="2800" dirty="0" smtClean="0"/>
              <a:t>All records on the page are not of the same length. Different record in a file have different size.</a:t>
            </a:r>
          </a:p>
          <a:p>
            <a:r>
              <a:rPr lang="en-US" altLang="en-US" sz="2800" dirty="0" smtClean="0"/>
              <a:t>Variable-length records arise in database systems in several ways:</a:t>
            </a:r>
          </a:p>
          <a:p>
            <a:pPr lvl="1"/>
            <a:r>
              <a:rPr lang="en-US" altLang="en-US" sz="2400" dirty="0" smtClean="0">
                <a:ea typeface="ＭＳ Ｐゴシック" panose="020B0600070205080204" pitchFamily="34" charset="-128"/>
              </a:rPr>
              <a:t>Storage of multiple record types in a file.</a:t>
            </a:r>
          </a:p>
          <a:p>
            <a:pPr lvl="1"/>
            <a:r>
              <a:rPr lang="en-US" altLang="en-US" sz="2400" dirty="0" smtClean="0">
                <a:ea typeface="ＭＳ Ｐゴシック" panose="020B0600070205080204" pitchFamily="34" charset="-128"/>
              </a:rPr>
              <a:t>Record types that allow variable lengths for one or more fields such as strings (</a:t>
            </a:r>
            <a:r>
              <a:rPr lang="en-US" altLang="en-US" sz="2400" b="1" dirty="0" err="1" smtClean="0">
                <a:ea typeface="ＭＳ Ｐゴシック" panose="020B0600070205080204" pitchFamily="34" charset="-128"/>
              </a:rPr>
              <a:t>varchar</a:t>
            </a:r>
            <a:r>
              <a:rPr lang="en-US" altLang="en-US" sz="2400" dirty="0" smtClean="0">
                <a:ea typeface="ＭＳ Ｐゴシック" panose="020B0600070205080204" pitchFamily="34" charset="-128"/>
              </a:rPr>
              <a:t>)</a:t>
            </a:r>
          </a:p>
          <a:p>
            <a:pPr lvl="1"/>
            <a:r>
              <a:rPr lang="en-US" altLang="en-US" sz="2400" dirty="0" smtClean="0">
                <a:ea typeface="ＭＳ Ｐゴシック" panose="020B0600070205080204" pitchFamily="34" charset="-128"/>
              </a:rPr>
              <a:t>Record types that allow repeating fields (used in some older data models).</a:t>
            </a:r>
          </a:p>
          <a:p>
            <a:pPr>
              <a:buFont typeface="Monotype Sorts" charset="2"/>
              <a:buNone/>
            </a:pPr>
            <a:endParaRPr lang="en-US" altLang="en-US" sz="2800" dirty="0" smtClean="0"/>
          </a:p>
        </p:txBody>
      </p:sp>
    </p:spTree>
    <p:extLst>
      <p:ext uri="{BB962C8B-B14F-4D97-AF65-F5344CB8AC3E}">
        <p14:creationId xmlns:p14="http://schemas.microsoft.com/office/powerpoint/2010/main" val="2654421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6506" y="3444081"/>
            <a:ext cx="8220075"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796506" y="904501"/>
            <a:ext cx="8593540" cy="1569660"/>
          </a:xfrm>
          <a:prstGeom prst="rect">
            <a:avLst/>
          </a:prstGeom>
        </p:spPr>
        <p:txBody>
          <a:bodyPr wrap="square">
            <a:spAutoFit/>
          </a:bodyPr>
          <a:lstStyle/>
          <a:p>
            <a:r>
              <a:rPr lang="en-US" altLang="en-US" sz="2400" b="1" dirty="0"/>
              <a:t>Attributes are stored in order</a:t>
            </a:r>
          </a:p>
          <a:p>
            <a:r>
              <a:rPr lang="en-US" altLang="en-US" sz="2400" b="1" dirty="0"/>
              <a:t>Variable length attributes represented by fixed size (offset, length</a:t>
            </a:r>
            <a:r>
              <a:rPr lang="en-US" altLang="en-US" sz="2400" b="1" dirty="0" smtClean="0"/>
              <a:t>),  </a:t>
            </a:r>
            <a:r>
              <a:rPr lang="en-US" altLang="en-US" sz="2400" b="1" dirty="0"/>
              <a:t>with actual data stored after all fixed length attributes</a:t>
            </a:r>
          </a:p>
          <a:p>
            <a:r>
              <a:rPr lang="en-US" altLang="en-US" sz="2400" b="1" dirty="0"/>
              <a:t>Null values represented by null-value bitmap</a:t>
            </a:r>
          </a:p>
        </p:txBody>
      </p:sp>
    </p:spTree>
    <p:extLst>
      <p:ext uri="{BB962C8B-B14F-4D97-AF65-F5344CB8AC3E}">
        <p14:creationId xmlns:p14="http://schemas.microsoft.com/office/powerpoint/2010/main" val="3137139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normAutofit fontScale="90000"/>
          </a:bodyPr>
          <a:lstStyle/>
          <a:p>
            <a:pPr>
              <a:defRPr/>
            </a:pPr>
            <a:r>
              <a:rPr lang="en-US" dirty="0">
                <a:ea typeface="+mj-ea"/>
              </a:rPr>
              <a:t>Organization of Records in </a:t>
            </a:r>
            <a:r>
              <a:rPr lang="en-US" dirty="0" smtClean="0">
                <a:ea typeface="+mj-ea"/>
              </a:rPr>
              <a:t>Files / File </a:t>
            </a:r>
            <a:r>
              <a:rPr lang="en-US" dirty="0" err="1" smtClean="0">
                <a:ea typeface="+mj-ea"/>
              </a:rPr>
              <a:t>organisation</a:t>
            </a:r>
            <a:endParaRPr lang="en-US" dirty="0">
              <a:ea typeface="+mj-ea"/>
            </a:endParaRPr>
          </a:p>
        </p:txBody>
      </p:sp>
      <p:sp>
        <p:nvSpPr>
          <p:cNvPr id="92163" name="Rectangle 3"/>
          <p:cNvSpPr>
            <a:spLocks noGrp="1" noChangeArrowheads="1"/>
          </p:cNvSpPr>
          <p:nvPr>
            <p:ph idx="1"/>
          </p:nvPr>
        </p:nvSpPr>
        <p:spPr>
          <a:xfrm>
            <a:off x="2605881" y="2735997"/>
            <a:ext cx="6980237" cy="3146188"/>
          </a:xfrm>
        </p:spPr>
        <p:txBody>
          <a:bodyPr>
            <a:normAutofit/>
          </a:bodyPr>
          <a:lstStyle/>
          <a:p>
            <a:r>
              <a:rPr lang="en-US" altLang="en-US" b="1" dirty="0" smtClean="0">
                <a:solidFill>
                  <a:srgbClr val="000099"/>
                </a:solidFill>
              </a:rPr>
              <a:t>1. Heap</a:t>
            </a:r>
            <a:r>
              <a:rPr lang="en-US" altLang="en-US" b="1" dirty="0" smtClean="0"/>
              <a:t> </a:t>
            </a:r>
            <a:r>
              <a:rPr lang="en-US" altLang="en-US" dirty="0" smtClean="0"/>
              <a:t>– a record can be placed anywhere in the file where there is space</a:t>
            </a:r>
          </a:p>
          <a:p>
            <a:r>
              <a:rPr lang="en-US" altLang="en-US" b="1" dirty="0" smtClean="0">
                <a:solidFill>
                  <a:srgbClr val="000099"/>
                </a:solidFill>
              </a:rPr>
              <a:t>2. Sequential</a:t>
            </a:r>
            <a:r>
              <a:rPr lang="en-US" altLang="en-US" b="1" dirty="0" smtClean="0">
                <a:solidFill>
                  <a:schemeClr val="tx2"/>
                </a:solidFill>
              </a:rPr>
              <a:t> </a:t>
            </a:r>
            <a:r>
              <a:rPr lang="en-US" altLang="en-US" dirty="0" smtClean="0"/>
              <a:t>– store records in sequential order, based on the value of the search key of each record</a:t>
            </a:r>
          </a:p>
          <a:p>
            <a:r>
              <a:rPr lang="en-US" altLang="en-US" b="1" dirty="0" smtClean="0">
                <a:solidFill>
                  <a:srgbClr val="000099"/>
                </a:solidFill>
              </a:rPr>
              <a:t>3. Hashing</a:t>
            </a:r>
            <a:r>
              <a:rPr lang="en-US" altLang="en-US" dirty="0" smtClean="0"/>
              <a:t> – a hash function computed on some attribute of each record; the result specifies in which block of the file the record should be placed</a:t>
            </a:r>
          </a:p>
        </p:txBody>
      </p:sp>
    </p:spTree>
    <p:extLst>
      <p:ext uri="{BB962C8B-B14F-4D97-AF65-F5344CB8AC3E}">
        <p14:creationId xmlns:p14="http://schemas.microsoft.com/office/powerpoint/2010/main" val="1884929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File Organization</a:t>
            </a:r>
          </a:p>
        </p:txBody>
      </p:sp>
      <p:sp>
        <p:nvSpPr>
          <p:cNvPr id="3" name="Content Placeholder 2"/>
          <p:cNvSpPr>
            <a:spLocks noGrp="1"/>
          </p:cNvSpPr>
          <p:nvPr>
            <p:ph idx="1"/>
          </p:nvPr>
        </p:nvSpPr>
        <p:spPr/>
        <p:txBody>
          <a:bodyPr/>
          <a:lstStyle/>
          <a:p>
            <a:r>
              <a:rPr lang="en-US" dirty="0" smtClean="0"/>
              <a:t>A sequential file is a set of  contiguously stored record on a physical </a:t>
            </a:r>
            <a:r>
              <a:rPr lang="en-US" dirty="0" err="1" smtClean="0"/>
              <a:t>starage</a:t>
            </a:r>
            <a:r>
              <a:rPr lang="en-US" dirty="0" smtClean="0"/>
              <a:t> device such as magnetic disk. Tape or CD ROM. </a:t>
            </a:r>
            <a:r>
              <a:rPr lang="en-US" dirty="0"/>
              <a:t> In sequential file organization, records are placed in the file in some sequential order based on the unique key field or search key. </a:t>
            </a:r>
            <a:endParaRPr lang="en-US" dirty="0" smtClean="0"/>
          </a:p>
          <a:p>
            <a:endParaRPr lang="en-US" dirty="0"/>
          </a:p>
          <a:p>
            <a:r>
              <a:rPr lang="en-US" dirty="0"/>
              <a:t> In sequential file organization, records are placed in the file in some sequential order based on the unique key field or search key. </a:t>
            </a:r>
          </a:p>
        </p:txBody>
      </p:sp>
    </p:spTree>
    <p:extLst>
      <p:ext uri="{BB962C8B-B14F-4D97-AF65-F5344CB8AC3E}">
        <p14:creationId xmlns:p14="http://schemas.microsoft.com/office/powerpoint/2010/main" val="1919332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0685" y="1164859"/>
            <a:ext cx="9601196" cy="4594495"/>
          </a:xfrm>
        </p:spPr>
        <p:txBody>
          <a:bodyPr>
            <a:normAutofit lnSpcReduction="10000"/>
          </a:bodyPr>
          <a:lstStyle/>
          <a:p>
            <a:r>
              <a:rPr lang="en-US" dirty="0" smtClean="0"/>
              <a:t>Updating usually requires the creation of a new file. To maintain file sequence records are copied to the point where amendment is required. The changes are then made and copied to the new file. Following this, the remaining records in the original file are copied to the new file, thus creating an automatic back-up copy. </a:t>
            </a:r>
          </a:p>
          <a:p>
            <a:endParaRPr lang="en-US" dirty="0" smtClean="0"/>
          </a:p>
          <a:p>
            <a:r>
              <a:rPr lang="en-US" dirty="0"/>
              <a:t>The basic advantage offered by a sequential file is the ease of access to the next record, the simplicity of the organization and the absence of auxiliary data structures. To reduce the cost per update, all updates are batched, sorted in order of sequential file and the file is updated in single pass, such a file containing updates to be made to sequential file is sometimes referred to as ‘Transaction File’ </a:t>
            </a:r>
          </a:p>
          <a:p>
            <a:endParaRPr lang="en-US" dirty="0"/>
          </a:p>
        </p:txBody>
      </p:sp>
    </p:spTree>
    <p:extLst>
      <p:ext uri="{BB962C8B-B14F-4D97-AF65-F5344CB8AC3E}">
        <p14:creationId xmlns:p14="http://schemas.microsoft.com/office/powerpoint/2010/main" val="316795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Indexing and Hashing, </a:t>
            </a:r>
          </a:p>
          <a:p>
            <a:pPr lvl="1"/>
            <a:r>
              <a:rPr lang="en-US" dirty="0" smtClean="0"/>
              <a:t>Basic Concepts,</a:t>
            </a:r>
          </a:p>
          <a:p>
            <a:pPr lvl="1"/>
            <a:r>
              <a:rPr lang="en-US" dirty="0" smtClean="0"/>
              <a:t> indices, </a:t>
            </a:r>
          </a:p>
          <a:p>
            <a:pPr lvl="1"/>
            <a:r>
              <a:rPr lang="en-US" dirty="0" smtClean="0"/>
              <a:t>B+ Tree index file, </a:t>
            </a:r>
          </a:p>
          <a:p>
            <a:pPr lvl="1"/>
            <a:r>
              <a:rPr lang="en-US" dirty="0" smtClean="0"/>
              <a:t>B- tree index file, </a:t>
            </a:r>
          </a:p>
          <a:p>
            <a:pPr lvl="1"/>
            <a:r>
              <a:rPr lang="en-US" dirty="0" smtClean="0"/>
              <a:t>Static hashing, </a:t>
            </a:r>
          </a:p>
          <a:p>
            <a:pPr lvl="1"/>
            <a:r>
              <a:rPr lang="en-US" dirty="0" smtClean="0"/>
              <a:t>Dynamic Hashing, </a:t>
            </a:r>
          </a:p>
        </p:txBody>
      </p:sp>
    </p:spTree>
    <p:extLst>
      <p:ext uri="{BB962C8B-B14F-4D97-AF65-F5344CB8AC3E}">
        <p14:creationId xmlns:p14="http://schemas.microsoft.com/office/powerpoint/2010/main" val="3933220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Sequential File Organization</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a:t>design is very simple compared other file organization. There is no much effort involved to store the data.</a:t>
            </a:r>
          </a:p>
          <a:p>
            <a:r>
              <a:rPr lang="en-US" dirty="0"/>
              <a:t>When there are large volumes of data, this method is very fast and efficient. This method is helpful when most of the records have to be accessed like calculating the grade of a student, generating the salary slips </a:t>
            </a:r>
            <a:r>
              <a:rPr lang="en-US" dirty="0" err="1"/>
              <a:t>etc</a:t>
            </a:r>
            <a:r>
              <a:rPr lang="en-US" dirty="0"/>
              <a:t> where we use all the records for our calculations</a:t>
            </a:r>
          </a:p>
          <a:p>
            <a:r>
              <a:rPr lang="en-US" dirty="0"/>
              <a:t>This method is good in case of report generation or statistical calculations.</a:t>
            </a:r>
          </a:p>
          <a:p>
            <a:r>
              <a:rPr lang="en-US" dirty="0"/>
              <a:t>These files can be stored in magnetic tapes which are comparatively cheap.</a:t>
            </a:r>
          </a:p>
          <a:p>
            <a:endParaRPr lang="en-US" dirty="0"/>
          </a:p>
        </p:txBody>
      </p:sp>
    </p:spTree>
    <p:extLst>
      <p:ext uri="{BB962C8B-B14F-4D97-AF65-F5344CB8AC3E}">
        <p14:creationId xmlns:p14="http://schemas.microsoft.com/office/powerpoint/2010/main" val="1324414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Disadvantages of Sequential File Organization</a:t>
            </a:r>
            <a:br>
              <a:rPr lang="en-US" dirty="0"/>
            </a:br>
            <a:endParaRPr lang="en-US" dirty="0"/>
          </a:p>
        </p:txBody>
      </p:sp>
      <p:sp>
        <p:nvSpPr>
          <p:cNvPr id="3" name="Content Placeholder 2"/>
          <p:cNvSpPr>
            <a:spLocks noGrp="1"/>
          </p:cNvSpPr>
          <p:nvPr>
            <p:ph idx="1"/>
          </p:nvPr>
        </p:nvSpPr>
        <p:spPr/>
        <p:txBody>
          <a:bodyPr/>
          <a:lstStyle/>
          <a:p>
            <a:r>
              <a:rPr lang="en-US" dirty="0"/>
              <a:t>Sorted file method always involves the effort for sorting the record. Each time any insert/update/ delete transaction is performed, file is sorted. Hence identifying the record, inserting/ updating/ deleting the record, and then sorting them always takes some time and may make system slow.</a:t>
            </a:r>
          </a:p>
          <a:p>
            <a:endParaRPr lang="en-US" dirty="0"/>
          </a:p>
        </p:txBody>
      </p:sp>
    </p:spTree>
    <p:extLst>
      <p:ext uri="{BB962C8B-B14F-4D97-AF65-F5344CB8AC3E}">
        <p14:creationId xmlns:p14="http://schemas.microsoft.com/office/powerpoint/2010/main" val="2240456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1201003" y="614149"/>
            <a:ext cx="10515600" cy="479639"/>
          </a:xfrm>
        </p:spPr>
        <p:txBody>
          <a:bodyPr>
            <a:normAutofit fontScale="90000"/>
          </a:bodyPr>
          <a:lstStyle/>
          <a:p>
            <a:pPr algn="ctr">
              <a:defRPr/>
            </a:pPr>
            <a:r>
              <a:rPr lang="en-US" dirty="0">
                <a:ea typeface="+mj-ea"/>
              </a:rPr>
              <a:t>Sequential File </a:t>
            </a:r>
            <a:r>
              <a:rPr lang="en-US" dirty="0" smtClean="0">
                <a:ea typeface="+mj-ea"/>
              </a:rPr>
              <a:t>Organization processing </a:t>
            </a:r>
            <a:endParaRPr lang="en-US" dirty="0">
              <a:ea typeface="+mj-ea"/>
            </a:endParaRPr>
          </a:p>
        </p:txBody>
      </p:sp>
      <p:sp>
        <p:nvSpPr>
          <p:cNvPr id="94211" name="Rectangle 3"/>
          <p:cNvSpPr>
            <a:spLocks noGrp="1" noChangeArrowheads="1"/>
          </p:cNvSpPr>
          <p:nvPr>
            <p:ph idx="1"/>
          </p:nvPr>
        </p:nvSpPr>
        <p:spPr>
          <a:xfrm>
            <a:off x="382137" y="1093788"/>
            <a:ext cx="9853684" cy="1333500"/>
          </a:xfrm>
        </p:spPr>
        <p:txBody>
          <a:bodyPr>
            <a:normAutofit/>
          </a:bodyPr>
          <a:lstStyle/>
          <a:p>
            <a:r>
              <a:rPr lang="en-US" altLang="en-US" dirty="0" smtClean="0"/>
              <a:t>Suitable for applications that require sequential processing of the entire file </a:t>
            </a:r>
          </a:p>
          <a:p>
            <a:r>
              <a:rPr lang="en-US" altLang="en-US" dirty="0" smtClean="0"/>
              <a:t>The records in the file are ordered by a </a:t>
            </a:r>
            <a:r>
              <a:rPr lang="en-US" altLang="en-US" dirty="0" smtClean="0">
                <a:solidFill>
                  <a:srgbClr val="000099"/>
                </a:solidFill>
              </a:rPr>
              <a:t>search-key</a:t>
            </a:r>
          </a:p>
        </p:txBody>
      </p:sp>
      <p:pic>
        <p:nvPicPr>
          <p:cNvPr id="942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2419351"/>
            <a:ext cx="9662613" cy="37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6965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865495" y="504850"/>
            <a:ext cx="10515600" cy="617514"/>
          </a:xfrm>
        </p:spPr>
        <p:txBody>
          <a:bodyPr>
            <a:normAutofit fontScale="90000"/>
          </a:bodyPr>
          <a:lstStyle/>
          <a:p>
            <a:pPr>
              <a:defRPr/>
            </a:pPr>
            <a:r>
              <a:rPr lang="en-US" dirty="0">
                <a:ea typeface="+mj-ea"/>
              </a:rPr>
              <a:t>Sequential File Organization (Cont.)</a:t>
            </a:r>
          </a:p>
        </p:txBody>
      </p:sp>
      <p:sp>
        <p:nvSpPr>
          <p:cNvPr id="96259" name="Rectangle 3"/>
          <p:cNvSpPr>
            <a:spLocks noGrp="1" noChangeArrowheads="1"/>
          </p:cNvSpPr>
          <p:nvPr>
            <p:ph idx="1"/>
          </p:nvPr>
        </p:nvSpPr>
        <p:spPr>
          <a:xfrm>
            <a:off x="395785" y="1122364"/>
            <a:ext cx="7383439" cy="5387618"/>
          </a:xfrm>
        </p:spPr>
        <p:txBody>
          <a:bodyPr/>
          <a:lstStyle/>
          <a:p>
            <a:r>
              <a:rPr lang="en-US" altLang="en-US" dirty="0" smtClean="0"/>
              <a:t>Deletion – use pointer chains</a:t>
            </a:r>
          </a:p>
          <a:p>
            <a:r>
              <a:rPr lang="en-US" altLang="en-US" dirty="0" smtClean="0"/>
              <a:t>Insertion –locate the position where the record is to be inserted</a:t>
            </a:r>
          </a:p>
          <a:p>
            <a:pPr lvl="1"/>
            <a:r>
              <a:rPr lang="en-US" altLang="en-US" dirty="0" smtClean="0">
                <a:ea typeface="ＭＳ Ｐゴシック" panose="020B0600070205080204" pitchFamily="34" charset="-128"/>
              </a:rPr>
              <a:t>if there is free space insert there </a:t>
            </a:r>
          </a:p>
          <a:p>
            <a:pPr lvl="1"/>
            <a:r>
              <a:rPr lang="en-US" altLang="en-US" dirty="0" smtClean="0">
                <a:ea typeface="ＭＳ Ｐゴシック" panose="020B0600070205080204" pitchFamily="34" charset="-128"/>
              </a:rPr>
              <a:t>if no free space, insert the record in an </a:t>
            </a:r>
            <a:r>
              <a:rPr lang="en-US" altLang="en-US" dirty="0" smtClean="0">
                <a:solidFill>
                  <a:srgbClr val="000099"/>
                </a:solidFill>
                <a:ea typeface="ＭＳ Ｐゴシック" panose="020B0600070205080204" pitchFamily="34" charset="-128"/>
              </a:rPr>
              <a:t>overflow block</a:t>
            </a:r>
          </a:p>
          <a:p>
            <a:pPr lvl="1"/>
            <a:r>
              <a:rPr lang="en-US" altLang="en-US" dirty="0" smtClean="0">
                <a:ea typeface="ＭＳ Ｐゴシック" panose="020B0600070205080204" pitchFamily="34" charset="-128"/>
              </a:rPr>
              <a:t>In either case, pointer chain must be updated</a:t>
            </a:r>
          </a:p>
          <a:p>
            <a:r>
              <a:rPr lang="en-US" altLang="en-US" dirty="0" smtClean="0"/>
              <a:t>Need to reorganize the file</a:t>
            </a:r>
            <a:br>
              <a:rPr lang="en-US" altLang="en-US" dirty="0" smtClean="0"/>
            </a:br>
            <a:r>
              <a:rPr lang="en-US" altLang="en-US" dirty="0" smtClean="0"/>
              <a:t> from time to time to restore</a:t>
            </a:r>
            <a:br>
              <a:rPr lang="en-US" altLang="en-US" dirty="0" smtClean="0"/>
            </a:br>
            <a:r>
              <a:rPr lang="en-US" altLang="en-US" dirty="0" smtClean="0"/>
              <a:t> sequential order</a:t>
            </a:r>
          </a:p>
        </p:txBody>
      </p:sp>
      <p:pic>
        <p:nvPicPr>
          <p:cNvPr id="96260"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2250" y="2372341"/>
            <a:ext cx="47085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2584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Sequential File </a:t>
            </a:r>
            <a:endParaRPr lang="en-US" dirty="0"/>
          </a:p>
        </p:txBody>
      </p:sp>
      <p:sp>
        <p:nvSpPr>
          <p:cNvPr id="3" name="Content Placeholder 2"/>
          <p:cNvSpPr>
            <a:spLocks noGrp="1"/>
          </p:cNvSpPr>
          <p:nvPr>
            <p:ph idx="1"/>
          </p:nvPr>
        </p:nvSpPr>
        <p:spPr/>
        <p:txBody>
          <a:bodyPr/>
          <a:lstStyle/>
          <a:p>
            <a:r>
              <a:rPr lang="en-US" dirty="0" smtClean="0"/>
              <a:t>An Index sequential file organization is a direct processing method that combines the features of both sequential and direct access of record.</a:t>
            </a:r>
          </a:p>
          <a:p>
            <a:r>
              <a:rPr lang="en-US" dirty="0"/>
              <a:t>Here records are stored in order of primary key in the file. Using the primary key, the records are sorted. For each primary key, an index value is generated and mapped with the record. This index is nothing but the address of record in the file.</a:t>
            </a:r>
          </a:p>
        </p:txBody>
      </p:sp>
    </p:spTree>
    <p:extLst>
      <p:ext uri="{BB962C8B-B14F-4D97-AF65-F5344CB8AC3E}">
        <p14:creationId xmlns:p14="http://schemas.microsoft.com/office/powerpoint/2010/main" val="3110720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in </a:t>
            </a:r>
            <a:r>
              <a:rPr lang="en-US" dirty="0"/>
              <a:t>this method, if any record has to be retrieved, based on its index value, the data block address is fetched and the record is retrieved from memory.</a:t>
            </a:r>
          </a:p>
        </p:txBody>
      </p:sp>
      <p:pic>
        <p:nvPicPr>
          <p:cNvPr id="6" name="Picture 5"/>
          <p:cNvPicPr>
            <a:picLocks noChangeAspect="1"/>
          </p:cNvPicPr>
          <p:nvPr/>
        </p:nvPicPr>
        <p:blipFill rotWithShape="1">
          <a:blip r:embed="rId2"/>
          <a:srcRect l="26644" t="27752" r="24266" b="37733"/>
          <a:stretch/>
        </p:blipFill>
        <p:spPr>
          <a:xfrm>
            <a:off x="1937980" y="670805"/>
            <a:ext cx="8857397" cy="3501322"/>
          </a:xfrm>
          <a:prstGeom prst="rect">
            <a:avLst/>
          </a:prstGeom>
        </p:spPr>
      </p:pic>
    </p:spTree>
    <p:extLst>
      <p:ext uri="{BB962C8B-B14F-4D97-AF65-F5344CB8AC3E}">
        <p14:creationId xmlns:p14="http://schemas.microsoft.com/office/powerpoint/2010/main" val="4228347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Advantages of ISAM</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Since </a:t>
            </a:r>
            <a:r>
              <a:rPr lang="en-US" dirty="0"/>
              <a:t>each record has its data block address, searching for a record in larger database is easy and quick. There is no extra effort to search records. But proper primary key has to be selected to make ISAM efficient.</a:t>
            </a:r>
          </a:p>
          <a:p>
            <a:r>
              <a:rPr lang="en-US" dirty="0"/>
              <a:t>This method gives flexibility of using any column as key field and index will be generated based on that. In addition to the primary key and its index, we can have index generated for other fields too. Hence searching becomes more efficient, if there is search based on columns other than primary key.</a:t>
            </a:r>
          </a:p>
          <a:p>
            <a:endParaRPr lang="en-US" dirty="0"/>
          </a:p>
        </p:txBody>
      </p:sp>
    </p:spTree>
    <p:extLst>
      <p:ext uri="{BB962C8B-B14F-4D97-AF65-F5344CB8AC3E}">
        <p14:creationId xmlns:p14="http://schemas.microsoft.com/office/powerpoint/2010/main" val="3739869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Disadvantages of ISAM</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An </a:t>
            </a:r>
            <a:r>
              <a:rPr lang="en-US" dirty="0"/>
              <a:t>extra cost to maintain index has to be afforded. i.e.; we need to have extra space in the disk to store this index value. When there is multiple key-index combinations, the disk space will also increase.</a:t>
            </a:r>
          </a:p>
          <a:p>
            <a:endParaRPr lang="en-US" dirty="0"/>
          </a:p>
        </p:txBody>
      </p:sp>
    </p:spTree>
    <p:extLst>
      <p:ext uri="{BB962C8B-B14F-4D97-AF65-F5344CB8AC3E}">
        <p14:creationId xmlns:p14="http://schemas.microsoft.com/office/powerpoint/2010/main" val="2321006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Hashing</a:t>
            </a:r>
            <a:endParaRPr lang="en-US" dirty="0"/>
          </a:p>
        </p:txBody>
      </p:sp>
      <p:sp>
        <p:nvSpPr>
          <p:cNvPr id="3" name="Content Placeholder 2"/>
          <p:cNvSpPr>
            <a:spLocks noGrp="1"/>
          </p:cNvSpPr>
          <p:nvPr>
            <p:ph idx="1"/>
          </p:nvPr>
        </p:nvSpPr>
        <p:spPr/>
        <p:txBody>
          <a:bodyPr/>
          <a:lstStyle/>
          <a:p>
            <a:r>
              <a:rPr lang="en-US" dirty="0"/>
              <a:t> </a:t>
            </a:r>
            <a:r>
              <a:rPr lang="en-US" dirty="0" smtClean="0"/>
              <a:t>Hashing is </a:t>
            </a:r>
            <a:r>
              <a:rPr lang="en-US" dirty="0"/>
              <a:t>an efficient technique to directly search the location of desired data on the disk without using index structure. Data is stored at the data blocks whose address is generated by using hash function. The memory location where these records are stored is called as data block or data bucket.</a:t>
            </a:r>
          </a:p>
        </p:txBody>
      </p:sp>
    </p:spTree>
    <p:extLst>
      <p:ext uri="{BB962C8B-B14F-4D97-AF65-F5344CB8AC3E}">
        <p14:creationId xmlns:p14="http://schemas.microsoft.com/office/powerpoint/2010/main" val="2633624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0810" y="1451463"/>
            <a:ext cx="9601196" cy="3318936"/>
          </a:xfrm>
        </p:spPr>
        <p:txBody>
          <a:bodyPr>
            <a:noAutofit/>
          </a:bodyPr>
          <a:lstStyle/>
          <a:p>
            <a:pPr fontAlgn="base"/>
            <a:r>
              <a:rPr lang="en-US" b="1" dirty="0"/>
              <a:t>Data bucket –</a:t>
            </a:r>
            <a:r>
              <a:rPr lang="en-US" dirty="0"/>
              <a:t> Data buckets are the memory locations where the records are stored. These buckets are also considered as </a:t>
            </a:r>
            <a:r>
              <a:rPr lang="en-US" i="1" dirty="0"/>
              <a:t>Unit Of Storage</a:t>
            </a:r>
            <a:r>
              <a:rPr lang="en-US" dirty="0"/>
              <a:t>.</a:t>
            </a:r>
          </a:p>
          <a:p>
            <a:pPr fontAlgn="base"/>
            <a:r>
              <a:rPr lang="en-US" b="1" dirty="0"/>
              <a:t>Hash Function –</a:t>
            </a:r>
            <a:r>
              <a:rPr lang="en-US" dirty="0"/>
              <a:t> Hash function is a mapping function that maps all the set of search keys to actual record address. Generally, hash function uses primary key to generate the hash index – address of the data block. Hash function can be simple mathematical function to any complex mathematical function.</a:t>
            </a:r>
          </a:p>
          <a:p>
            <a:pPr fontAlgn="base"/>
            <a:r>
              <a:rPr lang="en-US" b="1" dirty="0"/>
              <a:t>Hash Index-</a:t>
            </a:r>
            <a:r>
              <a:rPr lang="en-US" dirty="0"/>
              <a:t>The prefix of an entire hash value is taken as a hash index. Every hash index has a depth value to signify how many bits are used for computing a hash function. These bits can address 2n buckets. When all these bits are consumed ? then the depth value is increased linearly and twice the buckets are allocated.</a:t>
            </a:r>
          </a:p>
          <a:p>
            <a:endParaRPr lang="en-US" dirty="0"/>
          </a:p>
        </p:txBody>
      </p:sp>
    </p:spTree>
    <p:extLst>
      <p:ext uri="{BB962C8B-B14F-4D97-AF65-F5344CB8AC3E}">
        <p14:creationId xmlns:p14="http://schemas.microsoft.com/office/powerpoint/2010/main" val="3202395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Data administration, </a:t>
            </a:r>
          </a:p>
          <a:p>
            <a:pPr lvl="1"/>
            <a:r>
              <a:rPr lang="en-US" dirty="0" smtClean="0"/>
              <a:t>Role and Responsibility of DBA, </a:t>
            </a:r>
          </a:p>
          <a:p>
            <a:pPr lvl="1"/>
            <a:r>
              <a:rPr lang="en-US" dirty="0" smtClean="0"/>
              <a:t>Creating/Deleting/Updating table space, </a:t>
            </a:r>
          </a:p>
          <a:p>
            <a:pPr lvl="1"/>
            <a:r>
              <a:rPr lang="en-US" dirty="0" smtClean="0"/>
              <a:t>Database Monitoring, </a:t>
            </a:r>
          </a:p>
          <a:p>
            <a:pPr lvl="1"/>
            <a:r>
              <a:rPr lang="en-US" dirty="0" smtClean="0"/>
              <a:t>User Management</a:t>
            </a:r>
          </a:p>
          <a:p>
            <a:endParaRPr lang="en-US" dirty="0"/>
          </a:p>
        </p:txBody>
      </p:sp>
    </p:spTree>
    <p:extLst>
      <p:ext uri="{BB962C8B-B14F-4D97-AF65-F5344CB8AC3E}">
        <p14:creationId xmlns:p14="http://schemas.microsoft.com/office/powerpoint/2010/main" val="870985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3812" t="18797" r="35699" b="41651"/>
          <a:stretch/>
        </p:blipFill>
        <p:spPr>
          <a:xfrm>
            <a:off x="996287" y="839336"/>
            <a:ext cx="10140286" cy="5569275"/>
          </a:xfrm>
          <a:prstGeom prst="rect">
            <a:avLst/>
          </a:prstGeom>
        </p:spPr>
      </p:pic>
    </p:spTree>
    <p:extLst>
      <p:ext uri="{BB962C8B-B14F-4D97-AF65-F5344CB8AC3E}">
        <p14:creationId xmlns:p14="http://schemas.microsoft.com/office/powerpoint/2010/main" val="3367301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6219" y="1546998"/>
            <a:ext cx="9601196" cy="3318936"/>
          </a:xfrm>
        </p:spPr>
        <p:txBody>
          <a:bodyPr>
            <a:noAutofit/>
          </a:bodyPr>
          <a:lstStyle/>
          <a:p>
            <a:r>
              <a:rPr lang="en-US" sz="3200" dirty="0" smtClean="0"/>
              <a:t>Advantage: data can be accessed directly and quickly</a:t>
            </a:r>
          </a:p>
          <a:p>
            <a:r>
              <a:rPr lang="en-US" sz="3200" dirty="0" smtClean="0"/>
              <a:t>Centrally maintained data can be kept up to date</a:t>
            </a:r>
          </a:p>
          <a:p>
            <a:endParaRPr lang="en-US" sz="3200" dirty="0"/>
          </a:p>
          <a:p>
            <a:r>
              <a:rPr lang="en-US" sz="3200" dirty="0" smtClean="0"/>
              <a:t>Disadvantage :</a:t>
            </a:r>
          </a:p>
          <a:p>
            <a:r>
              <a:rPr lang="en-US" sz="3200" dirty="0" smtClean="0"/>
              <a:t>Because all data must be stored on disk, the hardware is expensive.</a:t>
            </a:r>
          </a:p>
          <a:p>
            <a:endParaRPr lang="en-US" sz="3200" dirty="0"/>
          </a:p>
        </p:txBody>
      </p:sp>
    </p:spTree>
    <p:extLst>
      <p:ext uri="{BB962C8B-B14F-4D97-AF65-F5344CB8AC3E}">
        <p14:creationId xmlns:p14="http://schemas.microsoft.com/office/powerpoint/2010/main" val="299629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0560" t="19729" r="34546" b="40345"/>
          <a:stretch/>
        </p:blipFill>
        <p:spPr>
          <a:xfrm>
            <a:off x="1295401" y="857784"/>
            <a:ext cx="9307774" cy="4653888"/>
          </a:xfrm>
          <a:prstGeom prst="rect">
            <a:avLst/>
          </a:prstGeom>
        </p:spPr>
      </p:pic>
    </p:spTree>
    <p:extLst>
      <p:ext uri="{BB962C8B-B14F-4D97-AF65-F5344CB8AC3E}">
        <p14:creationId xmlns:p14="http://schemas.microsoft.com/office/powerpoint/2010/main" val="2805987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Static Hashing –</a:t>
            </a:r>
            <a:br>
              <a:rPr lang="en-US" b="1" dirty="0"/>
            </a:br>
            <a:endParaRPr lang="en-US" dirty="0"/>
          </a:p>
        </p:txBody>
      </p:sp>
      <p:sp>
        <p:nvSpPr>
          <p:cNvPr id="3" name="Content Placeholder 2"/>
          <p:cNvSpPr>
            <a:spLocks noGrp="1"/>
          </p:cNvSpPr>
          <p:nvPr>
            <p:ph idx="1"/>
          </p:nvPr>
        </p:nvSpPr>
        <p:spPr/>
        <p:txBody>
          <a:bodyPr/>
          <a:lstStyle/>
          <a:p>
            <a:pPr fontAlgn="base"/>
            <a:r>
              <a:rPr lang="en-US" sz="2800" dirty="0" smtClean="0"/>
              <a:t>In </a:t>
            </a:r>
            <a:r>
              <a:rPr lang="en-US" sz="2800" dirty="0"/>
              <a:t>static hashing, when a search-key value is provided, the hash function always computes the same address. For example, if we want to generate address for STUDENT_ID = 76 using mod (5) hash function, it always result in the same bucket address 4.  There will not be any changes to the bucket address here. Hence number of data buckets in the memory for this static hashing remains constant throughout.</a:t>
            </a:r>
          </a:p>
          <a:p>
            <a:endParaRPr lang="en-US" dirty="0"/>
          </a:p>
        </p:txBody>
      </p:sp>
    </p:spTree>
    <p:extLst>
      <p:ext uri="{BB962C8B-B14F-4D97-AF65-F5344CB8AC3E}">
        <p14:creationId xmlns:p14="http://schemas.microsoft.com/office/powerpoint/2010/main" val="4017678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253065"/>
            <a:ext cx="9601196" cy="1303867"/>
          </a:xfrm>
        </p:spPr>
        <p:txBody>
          <a:bodyPr>
            <a:normAutofit fontScale="90000"/>
          </a:bodyPr>
          <a:lstStyle/>
          <a:p>
            <a:pPr algn="l" fontAlgn="base"/>
            <a:r>
              <a:rPr lang="en-US" sz="2700" b="1" dirty="0"/>
              <a:t>Operations –</a:t>
            </a:r>
            <a:r>
              <a:rPr lang="en-US" sz="2700" dirty="0"/>
              <a:t/>
            </a:r>
            <a:br>
              <a:rPr lang="en-US" sz="2700" dirty="0"/>
            </a:br>
            <a:r>
              <a:rPr lang="en-US" sz="2700" b="1" dirty="0"/>
              <a:t>Insertion – </a:t>
            </a:r>
            <a:r>
              <a:rPr lang="en-US" sz="2700" dirty="0"/>
              <a:t>When a new record is inserted into the table, The hash function h generate a bucket address for the new record based on its hash key K.</a:t>
            </a:r>
            <a:br>
              <a:rPr lang="en-US" sz="2700" dirty="0"/>
            </a:br>
            <a:r>
              <a:rPr lang="en-US" sz="2700" dirty="0"/>
              <a:t>Bucket address = h(K)</a:t>
            </a:r>
            <a:br>
              <a:rPr lang="en-US" sz="2700" dirty="0"/>
            </a:br>
            <a:endParaRPr lang="en-US" dirty="0"/>
          </a:p>
        </p:txBody>
      </p:sp>
      <p:sp>
        <p:nvSpPr>
          <p:cNvPr id="3" name="Content Placeholder 2"/>
          <p:cNvSpPr>
            <a:spLocks noGrp="1"/>
          </p:cNvSpPr>
          <p:nvPr>
            <p:ph idx="1"/>
          </p:nvPr>
        </p:nvSpPr>
        <p:spPr/>
        <p:txBody>
          <a:bodyPr>
            <a:normAutofit lnSpcReduction="10000"/>
          </a:bodyPr>
          <a:lstStyle/>
          <a:p>
            <a:pPr fontAlgn="base"/>
            <a:r>
              <a:rPr lang="en-US" b="1" dirty="0" smtClean="0"/>
              <a:t>Searching </a:t>
            </a:r>
            <a:r>
              <a:rPr lang="en-US" b="1" dirty="0"/>
              <a:t>– </a:t>
            </a:r>
            <a:r>
              <a:rPr lang="en-US" dirty="0"/>
              <a:t>When a record needs to be searched, The same hash function is used to retrieve the bucket address for the record. For Example, if we want to retrieve whole record for ID 76, and if the hash function is mod (5) on that ID, the bucket address generated would be 4. Then we will directly got to address 4 and retrieve the whole record for ID 104. Here ID acts as a hash key.</a:t>
            </a:r>
          </a:p>
          <a:p>
            <a:pPr fontAlgn="base"/>
            <a:r>
              <a:rPr lang="en-US" b="1" dirty="0"/>
              <a:t>Deletion – </a:t>
            </a:r>
            <a:r>
              <a:rPr lang="en-US" dirty="0"/>
              <a:t>If we want to delete a record, Using the hash function we will first fetch the record which is supposed to be deleted.  Then we will remove the records for that address in memory.</a:t>
            </a:r>
          </a:p>
          <a:p>
            <a:endParaRPr lang="en-US" dirty="0"/>
          </a:p>
        </p:txBody>
      </p:sp>
    </p:spTree>
    <p:extLst>
      <p:ext uri="{BB962C8B-B14F-4D97-AF65-F5344CB8AC3E}">
        <p14:creationId xmlns:p14="http://schemas.microsoft.com/office/powerpoint/2010/main" val="2117358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8923" y="864610"/>
            <a:ext cx="9601196" cy="3318936"/>
          </a:xfrm>
        </p:spPr>
        <p:txBody>
          <a:bodyPr>
            <a:noAutofit/>
          </a:bodyPr>
          <a:lstStyle/>
          <a:p>
            <a:r>
              <a:rPr lang="en-US" sz="2800" dirty="0"/>
              <a:t>If we want to insert some new records into the file But the data bucket address generated by the hash function is not empty or the data already exists in that address. This becomes a critical situation to handle.  This situation in the static hashing is called </a:t>
            </a:r>
            <a:r>
              <a:rPr lang="en-US" sz="2800" b="1" dirty="0"/>
              <a:t>bucket overflow</a:t>
            </a:r>
            <a:r>
              <a:rPr lang="en-US" sz="2800" dirty="0" smtClean="0"/>
              <a:t>.</a:t>
            </a:r>
          </a:p>
          <a:p>
            <a:r>
              <a:rPr lang="en-US" sz="2800" b="1" dirty="0"/>
              <a:t>Open Hashing –</a:t>
            </a:r>
            <a:r>
              <a:rPr lang="en-US" sz="2800" dirty="0"/>
              <a:t/>
            </a:r>
            <a:br>
              <a:rPr lang="en-US" sz="2800" dirty="0"/>
            </a:br>
            <a:r>
              <a:rPr lang="en-US" sz="2800" dirty="0"/>
              <a:t>In Open hashing method, next available data block is used to enter the new record, instead of overwriting older one. This method is also called  linear </a:t>
            </a:r>
            <a:r>
              <a:rPr lang="en-US" sz="2800" dirty="0" err="1"/>
              <a:t>probing.For</a:t>
            </a:r>
            <a:r>
              <a:rPr lang="en-US" sz="2800" dirty="0"/>
              <a:t> example, D3 is a new record which needs to be inserted , the hash function generates address as 105. But it is already full. So the system searches next available data bucket, 123 and assigns D3 to it.</a:t>
            </a:r>
          </a:p>
          <a:p>
            <a:endParaRPr lang="en-US" dirty="0"/>
          </a:p>
        </p:txBody>
      </p:sp>
    </p:spTree>
    <p:extLst>
      <p:ext uri="{BB962C8B-B14F-4D97-AF65-F5344CB8AC3E}">
        <p14:creationId xmlns:p14="http://schemas.microsoft.com/office/powerpoint/2010/main" val="562342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036722"/>
            <a:ext cx="9601196" cy="805725"/>
          </a:xfrm>
        </p:spPr>
        <p:txBody>
          <a:bodyPr>
            <a:normAutofit fontScale="90000"/>
          </a:bodyPr>
          <a:lstStyle/>
          <a:p>
            <a:r>
              <a:rPr lang="en-US" b="1" dirty="0"/>
              <a:t>Dynamic Hashing –</a:t>
            </a:r>
            <a:br>
              <a:rPr lang="en-US" b="1" dirty="0"/>
            </a:br>
            <a:endParaRPr lang="en-US" dirty="0"/>
          </a:p>
        </p:txBody>
      </p:sp>
      <p:sp>
        <p:nvSpPr>
          <p:cNvPr id="3" name="Content Placeholder 2"/>
          <p:cNvSpPr>
            <a:spLocks noGrp="1"/>
          </p:cNvSpPr>
          <p:nvPr>
            <p:ph idx="1"/>
          </p:nvPr>
        </p:nvSpPr>
        <p:spPr>
          <a:xfrm>
            <a:off x="1295402" y="1942783"/>
            <a:ext cx="9601196" cy="3318936"/>
          </a:xfrm>
        </p:spPr>
        <p:txBody>
          <a:bodyPr>
            <a:noAutofit/>
          </a:bodyPr>
          <a:lstStyle/>
          <a:p>
            <a:pPr fontAlgn="base"/>
            <a:r>
              <a:rPr lang="en-US" dirty="0" smtClean="0"/>
              <a:t>The </a:t>
            </a:r>
            <a:r>
              <a:rPr lang="en-US" dirty="0"/>
              <a:t>drawback of static hashing is that that it does not expand or shrink dynamically as the size of the database grows or shrinks.  In Dynamic hashing, data buckets grows or shrinks (added or removed dynamically) as the records increases or decreases. Dynamic hashing is also known as extended hashing.</a:t>
            </a:r>
          </a:p>
          <a:p>
            <a:pPr fontAlgn="base"/>
            <a:r>
              <a:rPr lang="en-US" dirty="0"/>
              <a:t>In dynamic hashing, the hash function is made to produce a large number of values. For Example, there are three data records D1, D2 and D3 . The hash function generates three addresses 1001, 0101 and 1010 respectively.  This method of storing considers only part of this address – especially only first one bit to store the data. So it tries to load three of them at address 0 and 1.</a:t>
            </a:r>
          </a:p>
          <a:p>
            <a:r>
              <a:rPr lang="en-US" dirty="0"/>
              <a:t/>
            </a:r>
            <a:br>
              <a:rPr lang="en-US" dirty="0"/>
            </a:br>
            <a:endParaRPr lang="en-US" dirty="0"/>
          </a:p>
        </p:txBody>
      </p:sp>
    </p:spTree>
    <p:extLst>
      <p:ext uri="{BB962C8B-B14F-4D97-AF65-F5344CB8AC3E}">
        <p14:creationId xmlns:p14="http://schemas.microsoft.com/office/powerpoint/2010/main" val="990338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https://cdncontribute.geeksforgeeks.org/wp-content/uploads/Screenshot_2017-12-15-11-33-48-964_com.miui_.galler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2"/>
          <a:srcRect l="24021" t="45289" r="32658" b="31577"/>
          <a:stretch/>
        </p:blipFill>
        <p:spPr>
          <a:xfrm>
            <a:off x="1295401" y="1241945"/>
            <a:ext cx="9295262" cy="4473957"/>
          </a:xfrm>
          <a:prstGeom prst="rect">
            <a:avLst/>
          </a:prstGeom>
        </p:spPr>
      </p:pic>
    </p:spTree>
    <p:extLst>
      <p:ext uri="{BB962C8B-B14F-4D97-AF65-F5344CB8AC3E}">
        <p14:creationId xmlns:p14="http://schemas.microsoft.com/office/powerpoint/2010/main" val="719431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536" y="1037229"/>
            <a:ext cx="9545469" cy="4074364"/>
          </a:xfrm>
        </p:spPr>
        <p:txBody>
          <a:bodyPr>
            <a:normAutofit/>
          </a:bodyPr>
          <a:lstStyle/>
          <a:p>
            <a:r>
              <a:rPr lang="en-US" sz="2800" dirty="0"/>
              <a:t>But the problem is that No bucket address is remaining for D3. The bucket has to grow dynamically to accommodate D3. So it changes the address have 2 bits rather than 1 bit, and then it updates the existing data to have 2 bit address. Then it tries to accommodate D3.</a:t>
            </a:r>
          </a:p>
        </p:txBody>
      </p:sp>
      <p:pic>
        <p:nvPicPr>
          <p:cNvPr id="4" name="Picture 3"/>
          <p:cNvPicPr>
            <a:picLocks noChangeAspect="1"/>
          </p:cNvPicPr>
          <p:nvPr/>
        </p:nvPicPr>
        <p:blipFill rotWithShape="1">
          <a:blip r:embed="rId2"/>
          <a:srcRect l="30873" t="62438" r="38112" b="26018"/>
          <a:stretch/>
        </p:blipFill>
        <p:spPr>
          <a:xfrm>
            <a:off x="1984810" y="4035327"/>
            <a:ext cx="8564910" cy="1792265"/>
          </a:xfrm>
          <a:prstGeom prst="rect">
            <a:avLst/>
          </a:prstGeom>
        </p:spPr>
      </p:pic>
    </p:spTree>
    <p:extLst>
      <p:ext uri="{BB962C8B-B14F-4D97-AF65-F5344CB8AC3E}">
        <p14:creationId xmlns:p14="http://schemas.microsoft.com/office/powerpoint/2010/main" val="2139997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Heap File Organization</a:t>
            </a:r>
            <a:br>
              <a:rPr lang="en-US" dirty="0"/>
            </a:br>
            <a:endParaRPr lang="en-US" dirty="0"/>
          </a:p>
        </p:txBody>
      </p:sp>
      <p:sp>
        <p:nvSpPr>
          <p:cNvPr id="3" name="Content Placeholder 2"/>
          <p:cNvSpPr>
            <a:spLocks noGrp="1"/>
          </p:cNvSpPr>
          <p:nvPr>
            <p:ph idx="1"/>
          </p:nvPr>
        </p:nvSpPr>
        <p:spPr/>
        <p:txBody>
          <a:bodyPr/>
          <a:lstStyle/>
          <a:p>
            <a:r>
              <a:rPr lang="en-US" dirty="0"/>
              <a:t>This is the simplest form of file organization. Here records are inserted at the end of the file as and when they are inserted. There is no sorting or ordering of the records.  Once the data block is full, the next record is stored in the new block. This new block need not be the very next block. This method can select any block in the memory to store the new records. It is similar to pile file in the sequential method, but here data blocks are not selected sequentially.</a:t>
            </a:r>
          </a:p>
        </p:txBody>
      </p:sp>
    </p:spTree>
    <p:extLst>
      <p:ext uri="{BB962C8B-B14F-4D97-AF65-F5344CB8AC3E}">
        <p14:creationId xmlns:p14="http://schemas.microsoft.com/office/powerpoint/2010/main" val="139788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Physical Storage Media</a:t>
            </a:r>
          </a:p>
        </p:txBody>
      </p:sp>
      <p:sp>
        <p:nvSpPr>
          <p:cNvPr id="3" name="Content Placeholder 2"/>
          <p:cNvSpPr>
            <a:spLocks noGrp="1"/>
          </p:cNvSpPr>
          <p:nvPr>
            <p:ph idx="1"/>
          </p:nvPr>
        </p:nvSpPr>
        <p:spPr/>
        <p:txBody>
          <a:bodyPr/>
          <a:lstStyle/>
          <a:p>
            <a:r>
              <a:rPr lang="en-US" dirty="0" smtClean="0"/>
              <a:t>The </a:t>
            </a:r>
            <a:r>
              <a:rPr lang="en-US" dirty="0"/>
              <a:t>data in database management system (DBMS) is stored on physical storage devices such as main memory and secondary (external) storage. Thus, it is important that the physical database (or storage) is properly designed to increase data processing efficiency and </a:t>
            </a:r>
            <a:r>
              <a:rPr lang="en-US" dirty="0" err="1"/>
              <a:t>minimise</a:t>
            </a:r>
            <a:r>
              <a:rPr lang="en-US" dirty="0"/>
              <a:t> the time required by users to interact with the information system.</a:t>
            </a:r>
          </a:p>
        </p:txBody>
      </p:sp>
    </p:spTree>
    <p:extLst>
      <p:ext uri="{BB962C8B-B14F-4D97-AF65-F5344CB8AC3E}">
        <p14:creationId xmlns:p14="http://schemas.microsoft.com/office/powerpoint/2010/main" val="4207902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https://www.tutorialcup.com/images/dbms/32/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2"/>
          <a:srcRect l="27167" t="36893" r="31819" b="11800"/>
          <a:stretch/>
        </p:blipFill>
        <p:spPr>
          <a:xfrm>
            <a:off x="1295401" y="982132"/>
            <a:ext cx="6715835" cy="4723414"/>
          </a:xfrm>
          <a:prstGeom prst="rect">
            <a:avLst/>
          </a:prstGeom>
        </p:spPr>
      </p:pic>
    </p:spTree>
    <p:extLst>
      <p:ext uri="{BB962C8B-B14F-4D97-AF65-F5344CB8AC3E}">
        <p14:creationId xmlns:p14="http://schemas.microsoft.com/office/powerpoint/2010/main" val="364562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901259"/>
          </a:xfrm>
        </p:spPr>
        <p:txBody>
          <a:bodyPr>
            <a:normAutofit/>
          </a:bodyPr>
          <a:lstStyle/>
          <a:p>
            <a:r>
              <a:rPr lang="en-US" sz="2400" dirty="0"/>
              <a:t>If a new record is inserted, then in the above </a:t>
            </a:r>
            <a:r>
              <a:rPr lang="en-US" sz="2000" dirty="0"/>
              <a:t>case it will be inserted into data block 1.</a:t>
            </a:r>
            <a:endParaRPr lang="en-US" sz="4000" dirty="0"/>
          </a:p>
        </p:txBody>
      </p:sp>
      <p:pic>
        <p:nvPicPr>
          <p:cNvPr id="4" name="Picture 3"/>
          <p:cNvPicPr>
            <a:picLocks noChangeAspect="1"/>
          </p:cNvPicPr>
          <p:nvPr/>
        </p:nvPicPr>
        <p:blipFill rotWithShape="1">
          <a:blip r:embed="rId2"/>
          <a:srcRect l="28847" t="19729" r="27832" b="34561"/>
          <a:stretch/>
        </p:blipFill>
        <p:spPr>
          <a:xfrm>
            <a:off x="2697707" y="1883391"/>
            <a:ext cx="6796585" cy="4031873"/>
          </a:xfrm>
          <a:prstGeom prst="rect">
            <a:avLst/>
          </a:prstGeom>
        </p:spPr>
      </p:pic>
    </p:spTree>
    <p:extLst>
      <p:ext uri="{BB962C8B-B14F-4D97-AF65-F5344CB8AC3E}">
        <p14:creationId xmlns:p14="http://schemas.microsoft.com/office/powerpoint/2010/main" val="35543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Advantages of Heap File Organization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Very </a:t>
            </a:r>
            <a:r>
              <a:rPr lang="en-US" dirty="0"/>
              <a:t>good method of file organization for bulk insertion. i.e.; when there is a huge number of data needs to load into the database at a time, then this method of file organization is best suited. They are simply inserted one after the other in the memory blocks.</a:t>
            </a:r>
          </a:p>
          <a:p>
            <a:r>
              <a:rPr lang="en-US" dirty="0"/>
              <a:t>It is suited for very small files as the fetching of records is faster in them. As the file size grows, linear search for the record becomes time consuming.</a:t>
            </a:r>
          </a:p>
          <a:p>
            <a:endParaRPr lang="en-US" dirty="0"/>
          </a:p>
        </p:txBody>
      </p:sp>
    </p:spTree>
    <p:extLst>
      <p:ext uri="{BB962C8B-B14F-4D97-AF65-F5344CB8AC3E}">
        <p14:creationId xmlns:p14="http://schemas.microsoft.com/office/powerpoint/2010/main" val="370555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Disadvantages of Heap File Organization</a:t>
            </a:r>
            <a:r>
              <a:rPr lang="en-US" sz="3600" dirty="0"/>
              <a:t/>
            </a:r>
            <a:br>
              <a:rPr lang="en-US" sz="3600" dirty="0"/>
            </a:br>
            <a:endParaRPr lang="en-US" dirty="0"/>
          </a:p>
        </p:txBody>
      </p:sp>
      <p:sp>
        <p:nvSpPr>
          <p:cNvPr id="3" name="Content Placeholder 2"/>
          <p:cNvSpPr>
            <a:spLocks noGrp="1"/>
          </p:cNvSpPr>
          <p:nvPr>
            <p:ph idx="1"/>
          </p:nvPr>
        </p:nvSpPr>
        <p:spPr/>
        <p:txBody>
          <a:bodyPr/>
          <a:lstStyle/>
          <a:p>
            <a:r>
              <a:rPr lang="en-US" dirty="0" smtClean="0"/>
              <a:t>This </a:t>
            </a:r>
            <a:r>
              <a:rPr lang="en-US" dirty="0"/>
              <a:t>method is inefficient for larger databases as it takes time to search/modify the record.</a:t>
            </a:r>
          </a:p>
          <a:p>
            <a:r>
              <a:rPr lang="en-US" dirty="0"/>
              <a:t>Proper memory management is required to boost the performance. Otherwise there would be lots of unused memory blocks lying and memory size will simply be growing.</a:t>
            </a:r>
          </a:p>
          <a:p>
            <a:endParaRPr lang="en-US" dirty="0"/>
          </a:p>
        </p:txBody>
      </p:sp>
    </p:spTree>
    <p:extLst>
      <p:ext uri="{BB962C8B-B14F-4D97-AF65-F5344CB8AC3E}">
        <p14:creationId xmlns:p14="http://schemas.microsoft.com/office/powerpoint/2010/main" val="3904049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p:txBody>
          <a:bodyPr>
            <a:normAutofit/>
          </a:bodyPr>
          <a:lstStyle/>
          <a:p>
            <a:r>
              <a:rPr lang="en-US" sz="3600" dirty="0"/>
              <a:t>Indexing is a data structure technique to efficiently retrieve records from the database files based on some attributes on which the indexing has been done. Indexing in database systems is similar to what we see in books.</a:t>
            </a:r>
          </a:p>
        </p:txBody>
      </p:sp>
    </p:spTree>
    <p:extLst>
      <p:ext uri="{BB962C8B-B14F-4D97-AF65-F5344CB8AC3E}">
        <p14:creationId xmlns:p14="http://schemas.microsoft.com/office/powerpoint/2010/main" val="437748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800" dirty="0">
                <a:ln>
                  <a:noFill/>
                </a:ln>
                <a:solidFill>
                  <a:schemeClr val="tx1"/>
                </a:solidFill>
                <a:latin typeface="Roboto"/>
              </a:rPr>
              <a:t>Indexes are created using some database columns.</a:t>
            </a:r>
            <a:r>
              <a:rPr lang="en-US" sz="2400" dirty="0">
                <a:ln>
                  <a:noFill/>
                </a:ln>
                <a:solidFill>
                  <a:schemeClr val="tx1"/>
                </a:solidFill>
              </a:rPr>
              <a:t/>
            </a:r>
            <a:br>
              <a:rPr lang="en-US" sz="2400" dirty="0">
                <a:ln>
                  <a:noFill/>
                </a:ln>
                <a:solidFill>
                  <a:schemeClr val="tx1"/>
                </a:solidFill>
              </a:rPr>
            </a:br>
            <a:endParaRPr lang="en-US" dirty="0"/>
          </a:p>
        </p:txBody>
      </p:sp>
      <p:sp>
        <p:nvSpPr>
          <p:cNvPr id="8" name="Rectangle 5"/>
          <p:cNvSpPr>
            <a:spLocks noGrp="1" noChangeArrowheads="1"/>
          </p:cNvSpPr>
          <p:nvPr>
            <p:ph idx="1"/>
          </p:nvPr>
        </p:nvSpPr>
        <p:spPr bwMode="auto">
          <a:xfrm>
            <a:off x="1295402" y="1748694"/>
            <a:ext cx="5828730" cy="2647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1424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r>
              <a:rPr kumimoji="0" lang="en-US" sz="2000" b="0" i="0" u="none" strike="noStrike" cap="none" normalizeH="0" baseline="0" dirty="0" smtClean="0">
                <a:ln>
                  <a:noFill/>
                </a:ln>
                <a:solidFill>
                  <a:schemeClr val="tx1"/>
                </a:solidFill>
                <a:effectLst/>
                <a:latin typeface="Roboto"/>
              </a:rPr>
              <a:t>The first column is the Search key that contains a copy of the primary key or candidate key of the table. </a:t>
            </a:r>
            <a:br>
              <a:rPr kumimoji="0" lang="en-US" sz="2000" b="0" i="0" u="none" strike="noStrike" cap="none" normalizeH="0" baseline="0" dirty="0" smtClean="0">
                <a:ln>
                  <a:noFill/>
                </a:ln>
                <a:solidFill>
                  <a:schemeClr val="tx1"/>
                </a:solidFill>
                <a:effectLst/>
                <a:latin typeface="Roboto"/>
              </a:rPr>
            </a:br>
            <a:r>
              <a:rPr kumimoji="0" lang="en-US" sz="2000" b="0" i="0" u="none" strike="noStrike" cap="none" normalizeH="0" baseline="0" dirty="0" smtClean="0">
                <a:ln>
                  <a:noFill/>
                </a:ln>
                <a:solidFill>
                  <a:schemeClr val="tx1"/>
                </a:solidFill>
                <a:effectLst/>
                <a:latin typeface="Roboto"/>
              </a:rPr>
              <a:t>These values are stored in sorted order so that the corresponding data can be accessed quickly</a:t>
            </a:r>
            <a:br>
              <a:rPr kumimoji="0" lang="en-US" sz="2000" b="0" i="0" u="none" strike="noStrike" cap="none" normalizeH="0" baseline="0" dirty="0" smtClean="0">
                <a:ln>
                  <a:noFill/>
                </a:ln>
                <a:solidFill>
                  <a:schemeClr val="tx1"/>
                </a:solidFill>
                <a:effectLst/>
                <a:latin typeface="Roboto"/>
              </a:rPr>
            </a:br>
            <a:r>
              <a:rPr kumimoji="0" lang="en-US" sz="2000" b="0" i="0" u="none" strike="noStrike" cap="none" normalizeH="0" baseline="0" dirty="0" smtClean="0">
                <a:ln>
                  <a:noFill/>
                </a:ln>
                <a:solidFill>
                  <a:schemeClr val="tx1"/>
                </a:solidFill>
                <a:effectLst/>
                <a:latin typeface="Roboto"/>
              </a:rPr>
              <a:t> (Note that the data may or may not be stored in sorted order).</a:t>
            </a:r>
            <a:endParaRPr kumimoji="0" lang="en-US" sz="32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1295402" y="4553977"/>
            <a:ext cx="6096000" cy="2123658"/>
          </a:xfrm>
          <a:prstGeom prst="rect">
            <a:avLst/>
          </a:prstGeom>
        </p:spPr>
        <p:txBody>
          <a:bodyPr>
            <a:spAutoFit/>
          </a:bodyPr>
          <a:lstStyle/>
          <a:p>
            <a:pPr fontAlgn="base">
              <a:buFont typeface="Arial" panose="020B0604020202020204" pitchFamily="34" charset="0"/>
              <a:buChar char="•"/>
            </a:pPr>
            <a:r>
              <a:rPr lang="en-US" sz="2400" dirty="0">
                <a:latin typeface="Roboto"/>
              </a:rPr>
              <a:t>The second column is the Data Reference which contains a set of pointers holding the address of the disk block where that particular key value can be found.</a:t>
            </a:r>
          </a:p>
          <a:p>
            <a:r>
              <a:rPr lang="en-US" dirty="0">
                <a:solidFill>
                  <a:srgbClr val="EC4E20"/>
                </a:solidFill>
                <a:latin typeface="Roboto"/>
                <a:hlinkClick r:id="rId2"/>
              </a:rPr>
              <a:t/>
            </a:r>
            <a:br>
              <a:rPr lang="en-US" dirty="0">
                <a:solidFill>
                  <a:srgbClr val="EC4E20"/>
                </a:solidFill>
                <a:latin typeface="Roboto"/>
                <a:hlinkClick r:id="rId2"/>
              </a:rPr>
            </a:br>
            <a:endParaRPr lang="en-US" dirty="0"/>
          </a:p>
        </p:txBody>
      </p:sp>
      <p:sp>
        <p:nvSpPr>
          <p:cNvPr id="10" name="AutoShape 7" descr="https://www.geeksforgeeks.org/wp-content/uploads/gq/2016/07/indexing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srcRect l="36818" t="44729" r="37379" b="37547"/>
          <a:stretch/>
        </p:blipFill>
        <p:spPr>
          <a:xfrm>
            <a:off x="7621135" y="3346150"/>
            <a:ext cx="3357350" cy="1296538"/>
          </a:xfrm>
          <a:prstGeom prst="rect">
            <a:avLst/>
          </a:prstGeom>
        </p:spPr>
      </p:pic>
    </p:spTree>
    <p:extLst>
      <p:ext uri="{BB962C8B-B14F-4D97-AF65-F5344CB8AC3E}">
        <p14:creationId xmlns:p14="http://schemas.microsoft.com/office/powerpoint/2010/main" val="301678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US" b="1" dirty="0" smtClean="0"/>
              <a:t>There are two kinds of indices:</a:t>
            </a:r>
          </a:p>
          <a:p>
            <a:pPr fontAlgn="base"/>
            <a:r>
              <a:rPr lang="en-US" b="1" dirty="0" smtClean="0"/>
              <a:t>Ordered </a:t>
            </a:r>
            <a:r>
              <a:rPr lang="en-US" b="1" dirty="0"/>
              <a:t>indices:</a:t>
            </a:r>
            <a:r>
              <a:rPr lang="en-US" dirty="0"/>
              <a:t> Indices are based on a sorted ordering of the values.</a:t>
            </a:r>
          </a:p>
          <a:p>
            <a:pPr fontAlgn="base"/>
            <a:r>
              <a:rPr lang="en-US" b="1" dirty="0"/>
              <a:t>Hash indices:</a:t>
            </a:r>
            <a:r>
              <a:rPr lang="en-US" dirty="0"/>
              <a:t> Indices are based on the values being distributed uniformly across a range of buckets. The buckets to which a value is assigned is determined by function called a hash function.</a:t>
            </a:r>
          </a:p>
          <a:p>
            <a:endParaRPr lang="en-US" dirty="0"/>
          </a:p>
        </p:txBody>
      </p:sp>
    </p:spTree>
    <p:extLst>
      <p:ext uri="{BB962C8B-B14F-4D97-AF65-F5344CB8AC3E}">
        <p14:creationId xmlns:p14="http://schemas.microsoft.com/office/powerpoint/2010/main" val="2358857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Primary Index</a:t>
            </a:r>
            <a:br>
              <a:rPr lang="en-US" dirty="0"/>
            </a:br>
            <a:endParaRPr lang="en-US" dirty="0"/>
          </a:p>
        </p:txBody>
      </p:sp>
      <p:sp>
        <p:nvSpPr>
          <p:cNvPr id="3" name="Content Placeholder 2"/>
          <p:cNvSpPr>
            <a:spLocks noGrp="1"/>
          </p:cNvSpPr>
          <p:nvPr>
            <p:ph idx="1"/>
          </p:nvPr>
        </p:nvSpPr>
        <p:spPr/>
        <p:txBody>
          <a:bodyPr>
            <a:normAutofit fontScale="92500"/>
          </a:bodyPr>
          <a:lstStyle/>
          <a:p>
            <a:r>
              <a:rPr lang="en-US" sz="2800" dirty="0" smtClean="0"/>
              <a:t>If </a:t>
            </a:r>
            <a:r>
              <a:rPr lang="en-US" sz="2800" dirty="0"/>
              <a:t>the index is created on the basis of the primary key of the table, then it is known as primary indexing. These primary keys are unique to each record and contain 1:1 relation between the records.</a:t>
            </a:r>
          </a:p>
          <a:p>
            <a:r>
              <a:rPr lang="en-US" sz="2800" dirty="0"/>
              <a:t>As primary keys are stored in sorted order, the performance of the searching operation is quite efficient.</a:t>
            </a:r>
          </a:p>
          <a:p>
            <a:r>
              <a:rPr lang="en-US" sz="2800" dirty="0"/>
              <a:t>The primary index can be classified into two types: </a:t>
            </a:r>
            <a:r>
              <a:rPr lang="en-US" sz="2800" b="1" dirty="0"/>
              <a:t>Dense index and Sparse index.</a:t>
            </a:r>
          </a:p>
          <a:p>
            <a:endParaRPr lang="en-US" dirty="0"/>
          </a:p>
        </p:txBody>
      </p:sp>
    </p:spTree>
    <p:extLst>
      <p:ext uri="{BB962C8B-B14F-4D97-AF65-F5344CB8AC3E}">
        <p14:creationId xmlns:p14="http://schemas.microsoft.com/office/powerpoint/2010/main" val="4264102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064523" y="693119"/>
            <a:ext cx="9921923"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sz="2800" b="1" dirty="0"/>
              <a:t>Dense </a:t>
            </a:r>
            <a:r>
              <a:rPr lang="en-US" sz="2800" b="1" dirty="0" smtClean="0"/>
              <a:t>index: </a:t>
            </a:r>
            <a:endParaRPr kumimoji="0" lang="en-US" sz="2800" b="0"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Verdana" panose="020B0604030504040204" pitchFamily="34" charset="0"/>
              </a:rPr>
              <a:t>The dense index contains an index record for every search key value in the data file. It makes searching faster.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In this, the number of records in the index table is same as the number of records in the main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It needs more space to store index record itself. The index records have the search key and a pointer to the actual record on the disk.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tx1"/>
                </a:solidFill>
                <a:effectLst/>
              </a:rPr>
              <a:t>  </a:t>
            </a:r>
            <a:r>
              <a:rPr kumimoji="0" lang="en-US" sz="5400" b="0" i="0" u="none" strike="noStrike" cap="none" normalizeH="0" baseline="0" dirty="0" smtClean="0">
                <a:ln>
                  <a:noFill/>
                </a:ln>
                <a:solidFill>
                  <a:schemeClr val="tx1"/>
                </a:solidFill>
                <a:effectLst/>
                <a:latin typeface="Arial" panose="020B0604020202020204" pitchFamily="34" charset="0"/>
              </a:rPr>
              <a:t> </a:t>
            </a:r>
          </a:p>
        </p:txBody>
      </p:sp>
      <p:sp>
        <p:nvSpPr>
          <p:cNvPr id="5" name="AutoShape 2" descr="DBMS Indexing in DBMS"/>
          <p:cNvSpPr>
            <a:spLocks noChangeAspect="1" noChangeArrowheads="1"/>
          </p:cNvSpPr>
          <p:nvPr/>
        </p:nvSpPr>
        <p:spPr bwMode="auto">
          <a:xfrm>
            <a:off x="130175" y="19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2"/>
          <a:srcRect l="17309" t="33535" r="33497" b="42957"/>
          <a:stretch/>
        </p:blipFill>
        <p:spPr>
          <a:xfrm>
            <a:off x="2415653" y="4217158"/>
            <a:ext cx="6400801" cy="1719619"/>
          </a:xfrm>
          <a:prstGeom prst="rect">
            <a:avLst/>
          </a:prstGeom>
        </p:spPr>
      </p:pic>
    </p:spTree>
    <p:extLst>
      <p:ext uri="{BB962C8B-B14F-4D97-AF65-F5344CB8AC3E}">
        <p14:creationId xmlns:p14="http://schemas.microsoft.com/office/powerpoint/2010/main" val="290907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23838"/>
          </a:xfrm>
        </p:spPr>
        <p:txBody>
          <a:bodyPr>
            <a:normAutofit fontScale="90000"/>
          </a:bodyPr>
          <a:lstStyle/>
          <a:p>
            <a:r>
              <a:rPr lang="en-US" b="1" dirty="0"/>
              <a:t>Sparse index</a:t>
            </a:r>
            <a:r>
              <a:rPr lang="en-US" dirty="0"/>
              <a:t/>
            </a:r>
            <a:br>
              <a:rPr lang="en-US" dirty="0"/>
            </a:br>
            <a:endParaRPr lang="en-US" dirty="0"/>
          </a:p>
        </p:txBody>
      </p:sp>
      <p:sp>
        <p:nvSpPr>
          <p:cNvPr id="3" name="Content Placeholder 2"/>
          <p:cNvSpPr>
            <a:spLocks noGrp="1"/>
          </p:cNvSpPr>
          <p:nvPr>
            <p:ph idx="1"/>
          </p:nvPr>
        </p:nvSpPr>
        <p:spPr>
          <a:xfrm>
            <a:off x="1295402" y="1970078"/>
            <a:ext cx="9601196" cy="3318936"/>
          </a:xfrm>
        </p:spPr>
        <p:txBody>
          <a:bodyPr/>
          <a:lstStyle/>
          <a:p>
            <a:r>
              <a:rPr lang="en-US" sz="2800" dirty="0" smtClean="0"/>
              <a:t>in </a:t>
            </a:r>
            <a:r>
              <a:rPr lang="en-US" sz="2800" dirty="0"/>
              <a:t>the data file, index record appears only for a few items. Each item points to a block.</a:t>
            </a:r>
          </a:p>
          <a:p>
            <a:r>
              <a:rPr lang="en-US" sz="2800" dirty="0"/>
              <a:t>In this, instead of pointing to each record in the main table, the index points to the records in the main table in a gap.</a:t>
            </a:r>
          </a:p>
          <a:p>
            <a:endParaRPr lang="en-US" dirty="0"/>
          </a:p>
        </p:txBody>
      </p:sp>
      <p:pic>
        <p:nvPicPr>
          <p:cNvPr id="4" name="Picture 3"/>
          <p:cNvPicPr>
            <a:picLocks noChangeAspect="1"/>
          </p:cNvPicPr>
          <p:nvPr/>
        </p:nvPicPr>
        <p:blipFill rotWithShape="1">
          <a:blip r:embed="rId2"/>
          <a:srcRect l="15735" t="58535" r="32867" b="19076"/>
          <a:stretch/>
        </p:blipFill>
        <p:spPr>
          <a:xfrm>
            <a:off x="3029803" y="4367284"/>
            <a:ext cx="6687403" cy="1637732"/>
          </a:xfrm>
          <a:prstGeom prst="rect">
            <a:avLst/>
          </a:prstGeom>
        </p:spPr>
      </p:pic>
    </p:spTree>
    <p:extLst>
      <p:ext uri="{BB962C8B-B14F-4D97-AF65-F5344CB8AC3E}">
        <p14:creationId xmlns:p14="http://schemas.microsoft.com/office/powerpoint/2010/main" val="244692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2338388" y="541882"/>
            <a:ext cx="8340725" cy="457200"/>
          </a:xfrm>
        </p:spPr>
        <p:txBody>
          <a:bodyPr>
            <a:normAutofit fontScale="90000"/>
          </a:bodyPr>
          <a:lstStyle/>
          <a:p>
            <a:pPr>
              <a:defRPr/>
            </a:pPr>
            <a:r>
              <a:rPr lang="en-US" dirty="0">
                <a:ea typeface="+mj-ea"/>
              </a:rPr>
              <a:t>Classification of Physical Storage Media</a:t>
            </a:r>
          </a:p>
        </p:txBody>
      </p:sp>
      <p:sp>
        <p:nvSpPr>
          <p:cNvPr id="9219" name="Rectangle 3"/>
          <p:cNvSpPr>
            <a:spLocks noGrp="1" noChangeArrowheads="1"/>
          </p:cNvSpPr>
          <p:nvPr>
            <p:ph idx="1"/>
          </p:nvPr>
        </p:nvSpPr>
        <p:spPr>
          <a:xfrm>
            <a:off x="1751533" y="1644176"/>
            <a:ext cx="9180323" cy="4114800"/>
          </a:xfrm>
        </p:spPr>
        <p:txBody>
          <a:bodyPr>
            <a:noAutofit/>
          </a:bodyPr>
          <a:lstStyle/>
          <a:p>
            <a:r>
              <a:rPr lang="en-US" altLang="en-US" dirty="0" smtClean="0"/>
              <a:t>Speed with which data can be accessed</a:t>
            </a:r>
          </a:p>
          <a:p>
            <a:r>
              <a:rPr lang="en-US" altLang="en-US" dirty="0" smtClean="0"/>
              <a:t>Cost per unit of data</a:t>
            </a:r>
          </a:p>
          <a:p>
            <a:r>
              <a:rPr lang="en-US" altLang="en-US" dirty="0" smtClean="0"/>
              <a:t>Reliability</a:t>
            </a:r>
          </a:p>
          <a:p>
            <a:pPr lvl="1"/>
            <a:r>
              <a:rPr lang="en-US" altLang="en-US" dirty="0" smtClean="0">
                <a:ea typeface="ＭＳ Ｐゴシック" panose="020B0600070205080204" pitchFamily="34" charset="-128"/>
              </a:rPr>
              <a:t>data loss on power failure or system crash</a:t>
            </a:r>
          </a:p>
          <a:p>
            <a:pPr lvl="1"/>
            <a:r>
              <a:rPr lang="en-US" altLang="en-US" dirty="0" smtClean="0">
                <a:ea typeface="ＭＳ Ｐゴシック" panose="020B0600070205080204" pitchFamily="34" charset="-128"/>
              </a:rPr>
              <a:t>physical failure of the storage device</a:t>
            </a:r>
          </a:p>
          <a:p>
            <a:r>
              <a:rPr lang="en-US" altLang="en-US" dirty="0" smtClean="0">
                <a:solidFill>
                  <a:srgbClr val="FF0000"/>
                </a:solidFill>
              </a:rPr>
              <a:t>Can differentiate storage into: ( types of storage media)</a:t>
            </a:r>
          </a:p>
          <a:p>
            <a:pPr lvl="1"/>
            <a:r>
              <a:rPr lang="en-US" altLang="en-US" b="1" dirty="0" smtClean="0">
                <a:solidFill>
                  <a:srgbClr val="000099"/>
                </a:solidFill>
                <a:ea typeface="ＭＳ Ｐゴシック" panose="020B0600070205080204" pitchFamily="34" charset="-128"/>
              </a:rPr>
              <a:t>volatile storage</a:t>
            </a:r>
            <a:r>
              <a:rPr lang="en-US" altLang="en-US" b="1" dirty="0" smtClean="0">
                <a:ea typeface="ＭＳ Ｐゴシック" panose="020B0600070205080204" pitchFamily="34" charset="-128"/>
              </a:rPr>
              <a:t>: </a:t>
            </a:r>
            <a:r>
              <a:rPr lang="en-US" altLang="en-US" dirty="0" smtClean="0">
                <a:ea typeface="ＭＳ Ｐゴシック" panose="020B0600070205080204" pitchFamily="34" charset="-128"/>
              </a:rPr>
              <a:t>loses contents when power is switched off</a:t>
            </a:r>
          </a:p>
          <a:p>
            <a:pPr lvl="1"/>
            <a:r>
              <a:rPr lang="en-US" altLang="en-US" b="1" dirty="0" smtClean="0">
                <a:solidFill>
                  <a:srgbClr val="000099"/>
                </a:solidFill>
                <a:ea typeface="ＭＳ Ｐゴシック" panose="020B0600070205080204" pitchFamily="34" charset="-128"/>
              </a:rPr>
              <a:t>non-volatile storage</a:t>
            </a:r>
            <a:r>
              <a:rPr lang="en-US" altLang="en-US" dirty="0" smtClean="0">
                <a:ea typeface="ＭＳ Ｐゴシック" panose="020B0600070205080204" pitchFamily="34" charset="-128"/>
              </a:rPr>
              <a:t>:/ </a:t>
            </a:r>
            <a:r>
              <a:rPr lang="en-US" altLang="en-US" b="1" dirty="0" smtClean="0">
                <a:solidFill>
                  <a:srgbClr val="002060"/>
                </a:solidFill>
                <a:ea typeface="ＭＳ Ｐゴシック" panose="020B0600070205080204" pitchFamily="34" charset="-128"/>
              </a:rPr>
              <a:t>Secondary Memory </a:t>
            </a:r>
          </a:p>
          <a:p>
            <a:pPr lvl="2"/>
            <a:r>
              <a:rPr lang="en-US" altLang="en-US" dirty="0" smtClean="0">
                <a:ea typeface="ＭＳ Ｐゴシック" panose="020B0600070205080204" pitchFamily="34" charset="-128"/>
              </a:rPr>
              <a:t>Contents persist even when power is switched off. </a:t>
            </a:r>
          </a:p>
          <a:p>
            <a:pPr lvl="2"/>
            <a:r>
              <a:rPr lang="en-US" altLang="en-US" dirty="0" smtClean="0">
                <a:ea typeface="ＭＳ Ｐゴシック" panose="020B0600070205080204" pitchFamily="34" charset="-128"/>
              </a:rPr>
              <a:t>Includes secondary and tertiary storage, as well as batter-    backed up main-memory.</a:t>
            </a:r>
          </a:p>
        </p:txBody>
      </p:sp>
    </p:spTree>
    <p:extLst>
      <p:ext uri="{BB962C8B-B14F-4D97-AF65-F5344CB8AC3E}">
        <p14:creationId xmlns:p14="http://schemas.microsoft.com/office/powerpoint/2010/main" val="35224337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10190"/>
          </a:xfrm>
        </p:spPr>
        <p:txBody>
          <a:bodyPr>
            <a:normAutofit fontScale="90000"/>
          </a:bodyPr>
          <a:lstStyle/>
          <a:p>
            <a:r>
              <a:rPr lang="en-US" dirty="0" smtClean="0"/>
              <a:t>Secondary Index</a:t>
            </a:r>
            <a:endParaRPr lang="en-US" dirty="0"/>
          </a:p>
        </p:txBody>
      </p:sp>
      <p:sp>
        <p:nvSpPr>
          <p:cNvPr id="3" name="Content Placeholder 2"/>
          <p:cNvSpPr>
            <a:spLocks noGrp="1"/>
          </p:cNvSpPr>
          <p:nvPr>
            <p:ph idx="1"/>
          </p:nvPr>
        </p:nvSpPr>
        <p:spPr>
          <a:xfrm>
            <a:off x="1295402" y="1983726"/>
            <a:ext cx="9601196" cy="3318936"/>
          </a:xfrm>
        </p:spPr>
        <p:txBody>
          <a:bodyPr>
            <a:noAutofit/>
          </a:bodyPr>
          <a:lstStyle/>
          <a:p>
            <a:r>
              <a:rPr lang="en-US" sz="2800" dirty="0"/>
              <a:t>In the sparse indexing, as the size of the table grows, the size of mapping also grows. These mappings are usually kept in the primary memory so that address fetch should be faster. Then the secondary memory searches the actual data based on the address got from mapping. If the mapping size grows then fetching the address itself becomes slower. In this case, the sparse index will not be efficient. To overcome this problem, secondary indexing is introduced.</a:t>
            </a:r>
          </a:p>
        </p:txBody>
      </p:sp>
    </p:spTree>
    <p:extLst>
      <p:ext uri="{BB962C8B-B14F-4D97-AF65-F5344CB8AC3E}">
        <p14:creationId xmlns:p14="http://schemas.microsoft.com/office/powerpoint/2010/main" val="4083654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3217" t="29245" r="29196" b="9189"/>
          <a:stretch/>
        </p:blipFill>
        <p:spPr>
          <a:xfrm>
            <a:off x="1433015" y="1105469"/>
            <a:ext cx="7492621" cy="4503762"/>
          </a:xfrm>
          <a:prstGeom prst="rect">
            <a:avLst/>
          </a:prstGeom>
        </p:spPr>
      </p:pic>
    </p:spTree>
    <p:extLst>
      <p:ext uri="{BB962C8B-B14F-4D97-AF65-F5344CB8AC3E}">
        <p14:creationId xmlns:p14="http://schemas.microsoft.com/office/powerpoint/2010/main" val="912165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4457" y="1478758"/>
            <a:ext cx="9601196" cy="3318936"/>
          </a:xfrm>
        </p:spPr>
        <p:txBody>
          <a:bodyPr>
            <a:normAutofit/>
          </a:bodyPr>
          <a:lstStyle/>
          <a:p>
            <a:r>
              <a:rPr lang="en-US" sz="3200" dirty="0"/>
              <a:t>In secondary indexing, to reduce the size of mapping, another level of indexing is introduced. In this method, the huge range for the columns is selected initially so that the mapping size of the first level becomes small. Then each range is further divided into smaller ranges. T</a:t>
            </a:r>
          </a:p>
        </p:txBody>
      </p:sp>
    </p:spTree>
    <p:extLst>
      <p:ext uri="{BB962C8B-B14F-4D97-AF65-F5344CB8AC3E}">
        <p14:creationId xmlns:p14="http://schemas.microsoft.com/office/powerpoint/2010/main" val="735734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based Indexing</a:t>
            </a:r>
            <a:endParaRPr lang="en-US" dirty="0"/>
          </a:p>
        </p:txBody>
      </p:sp>
      <p:sp>
        <p:nvSpPr>
          <p:cNvPr id="3" name="Content Placeholder 2"/>
          <p:cNvSpPr>
            <a:spLocks noGrp="1"/>
          </p:cNvSpPr>
          <p:nvPr>
            <p:ph idx="1"/>
          </p:nvPr>
        </p:nvSpPr>
        <p:spPr/>
        <p:txBody>
          <a:bodyPr>
            <a:normAutofit lnSpcReduction="10000"/>
          </a:bodyPr>
          <a:lstStyle/>
          <a:p>
            <a:r>
              <a:rPr lang="en-US" dirty="0"/>
              <a:t> The data entries are arranged in sorted order by search key value.  A hierarchical search data structure (tree) is maintained that directs searches to the correct page of data entries</a:t>
            </a:r>
            <a:r>
              <a:rPr lang="en-US" dirty="0" smtClean="0"/>
              <a:t>.</a:t>
            </a:r>
          </a:p>
          <a:p>
            <a:r>
              <a:rPr lang="en-US" b="1" dirty="0" smtClean="0"/>
              <a:t>Trees:  </a:t>
            </a:r>
            <a:r>
              <a:rPr lang="en-US" dirty="0"/>
              <a:t>Tree A structure with a unique starting node (the root), in which each node is capable of having child nodes and a unique path exists from the root to every other </a:t>
            </a:r>
            <a:r>
              <a:rPr lang="en-US" dirty="0" smtClean="0"/>
              <a:t>node</a:t>
            </a:r>
          </a:p>
          <a:p>
            <a:r>
              <a:rPr lang="en-US" b="1" dirty="0" smtClean="0"/>
              <a:t> </a:t>
            </a:r>
            <a:r>
              <a:rPr lang="en-US" b="1" dirty="0"/>
              <a:t>Root </a:t>
            </a:r>
            <a:r>
              <a:rPr lang="en-US" dirty="0"/>
              <a:t>The top node of a tree structure; a node with no parent </a:t>
            </a:r>
            <a:endParaRPr lang="en-US" dirty="0" smtClean="0"/>
          </a:p>
          <a:p>
            <a:r>
              <a:rPr lang="en-US" b="1" dirty="0" smtClean="0"/>
              <a:t>Leaf </a:t>
            </a:r>
            <a:r>
              <a:rPr lang="en-US" b="1" dirty="0"/>
              <a:t>Node </a:t>
            </a:r>
            <a:r>
              <a:rPr lang="en-US" dirty="0"/>
              <a:t>A tree node that has no children</a:t>
            </a:r>
          </a:p>
        </p:txBody>
      </p:sp>
    </p:spTree>
    <p:extLst>
      <p:ext uri="{BB962C8B-B14F-4D97-AF65-F5344CB8AC3E}">
        <p14:creationId xmlns:p14="http://schemas.microsoft.com/office/powerpoint/2010/main" val="3402485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6015" t="22528" r="32343" b="35122"/>
          <a:stretch/>
        </p:blipFill>
        <p:spPr>
          <a:xfrm>
            <a:off x="1637730" y="1118357"/>
            <a:ext cx="7601803" cy="4346624"/>
          </a:xfrm>
          <a:prstGeom prst="rect">
            <a:avLst/>
          </a:prstGeom>
        </p:spPr>
      </p:pic>
    </p:spTree>
    <p:extLst>
      <p:ext uri="{BB962C8B-B14F-4D97-AF65-F5344CB8AC3E}">
        <p14:creationId xmlns:p14="http://schemas.microsoft.com/office/powerpoint/2010/main" val="174205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ln>
                  <a:noFill/>
                </a:ln>
                <a:solidFill>
                  <a:srgbClr val="121214"/>
                </a:solidFill>
                <a:latin typeface="Verdana" panose="020B0604030504040204" pitchFamily="34" charset="0"/>
              </a:rPr>
              <a:t>B</a:t>
            </a:r>
            <a:r>
              <a:rPr lang="en-US" baseline="30000" dirty="0">
                <a:ln>
                  <a:noFill/>
                </a:ln>
                <a:solidFill>
                  <a:srgbClr val="121214"/>
                </a:solidFill>
                <a:latin typeface="Verdana" panose="020B0604030504040204" pitchFamily="34" charset="0"/>
              </a:rPr>
              <a:t>+</a:t>
            </a:r>
            <a:r>
              <a:rPr lang="en-US" dirty="0">
                <a:ln>
                  <a:noFill/>
                </a:ln>
                <a:solidFill>
                  <a:srgbClr val="121214"/>
                </a:solidFill>
                <a:latin typeface="Verdana" panose="020B0604030504040204" pitchFamily="34" charset="0"/>
              </a:rPr>
              <a:t> Tree</a:t>
            </a:r>
            <a:br>
              <a:rPr lang="en-US" dirty="0">
                <a:ln>
                  <a:noFill/>
                </a:ln>
                <a:solidFill>
                  <a:srgbClr val="121214"/>
                </a:solidFill>
                <a:latin typeface="Verdana" panose="020B0604030504040204" pitchFamily="34" charset="0"/>
              </a:rPr>
            </a:br>
            <a:endParaRPr lang="en-US" dirty="0"/>
          </a:p>
        </p:txBody>
      </p:sp>
      <p:sp>
        <p:nvSpPr>
          <p:cNvPr id="4" name="Rectangle 1"/>
          <p:cNvSpPr>
            <a:spLocks noGrp="1" noChangeArrowheads="1"/>
          </p:cNvSpPr>
          <p:nvPr>
            <p:ph idx="1"/>
          </p:nvPr>
        </p:nvSpPr>
        <p:spPr bwMode="auto">
          <a:xfrm>
            <a:off x="1295402" y="2847354"/>
            <a:ext cx="9601195" cy="228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3174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Verdana" panose="020B0604030504040204" pitchFamily="34" charset="0"/>
              </a:rPr>
              <a:t>A B</a:t>
            </a:r>
            <a:r>
              <a:rPr kumimoji="0" lang="en-US" sz="1800" b="0" i="0" u="none" strike="noStrike" cap="none" normalizeH="0" baseline="30000" dirty="0" smtClean="0">
                <a:ln>
                  <a:noFill/>
                </a:ln>
                <a:solidFill>
                  <a:srgbClr val="000000"/>
                </a:solidFill>
                <a:effectLst/>
                <a:latin typeface="Verdana" panose="020B0604030504040204" pitchFamily="34" charset="0"/>
              </a:rPr>
              <a:t>+</a:t>
            </a:r>
            <a:r>
              <a:rPr kumimoji="0" lang="en-US" b="0" i="0" u="none" strike="noStrike" cap="none" normalizeH="0" baseline="0" dirty="0" smtClean="0">
                <a:ln>
                  <a:noFill/>
                </a:ln>
                <a:solidFill>
                  <a:srgbClr val="000000"/>
                </a:solidFill>
                <a:effectLst/>
                <a:latin typeface="Verdana" panose="020B0604030504040204" pitchFamily="34" charset="0"/>
              </a:rPr>
              <a:t> tree is a balanced binary search tree that follows a multi-level index format. The leaf nodes of a B</a:t>
            </a:r>
            <a:r>
              <a:rPr kumimoji="0" lang="en-US" sz="1800" b="0" i="0" u="none" strike="noStrike" cap="none" normalizeH="0" baseline="30000" dirty="0" smtClean="0">
                <a:ln>
                  <a:noFill/>
                </a:ln>
                <a:solidFill>
                  <a:srgbClr val="000000"/>
                </a:solidFill>
                <a:effectLst/>
                <a:latin typeface="Verdana" panose="020B0604030504040204" pitchFamily="34" charset="0"/>
              </a:rPr>
              <a:t>+</a:t>
            </a:r>
            <a:r>
              <a:rPr kumimoji="0" lang="en-US" b="0" i="0" u="none" strike="noStrike" cap="none" normalizeH="0" baseline="0" dirty="0" smtClean="0">
                <a:ln>
                  <a:noFill/>
                </a:ln>
                <a:solidFill>
                  <a:srgbClr val="000000"/>
                </a:solidFill>
                <a:effectLst/>
                <a:latin typeface="Verdana" panose="020B0604030504040204" pitchFamily="34" charset="0"/>
              </a:rPr>
              <a:t> tree denote actual data pointers. B</a:t>
            </a:r>
            <a:r>
              <a:rPr kumimoji="0" lang="en-US" sz="1800" b="0" i="0" u="none" strike="noStrike" cap="none" normalizeH="0" baseline="30000" dirty="0" smtClean="0">
                <a:ln>
                  <a:noFill/>
                </a:ln>
                <a:solidFill>
                  <a:srgbClr val="000000"/>
                </a:solidFill>
                <a:effectLst/>
                <a:latin typeface="Verdana" panose="020B0604030504040204" pitchFamily="34" charset="0"/>
              </a:rPr>
              <a:t>+</a:t>
            </a:r>
            <a:r>
              <a:rPr kumimoji="0" lang="en-US" b="0" i="0" u="none" strike="noStrike" cap="none" normalizeH="0" baseline="0" dirty="0" smtClean="0">
                <a:ln>
                  <a:noFill/>
                </a:ln>
                <a:solidFill>
                  <a:srgbClr val="000000"/>
                </a:solidFill>
                <a:effectLst/>
                <a:latin typeface="Verdana" panose="020B0604030504040204" pitchFamily="34" charset="0"/>
              </a:rPr>
              <a:t> tree ensures that all leaf nodes remain at the same height, thus balanced. Additionally, the leaf nodes are linked using a link list; therefore, a B</a:t>
            </a:r>
            <a:r>
              <a:rPr kumimoji="0" lang="en-US" sz="1800" b="0" i="0" u="none" strike="noStrike" cap="none" normalizeH="0" baseline="30000" dirty="0" smtClean="0">
                <a:ln>
                  <a:noFill/>
                </a:ln>
                <a:solidFill>
                  <a:srgbClr val="000000"/>
                </a:solidFill>
                <a:effectLst/>
                <a:latin typeface="Verdana" panose="020B0604030504040204" pitchFamily="34" charset="0"/>
              </a:rPr>
              <a:t>+</a:t>
            </a:r>
            <a:r>
              <a:rPr kumimoji="0" lang="en-US" b="0" i="0" u="none" strike="noStrike" cap="none" normalizeH="0" baseline="0" dirty="0" smtClean="0">
                <a:ln>
                  <a:noFill/>
                </a:ln>
                <a:solidFill>
                  <a:srgbClr val="000000"/>
                </a:solidFill>
                <a:effectLst/>
                <a:latin typeface="Verdana" panose="020B0604030504040204" pitchFamily="34" charset="0"/>
              </a:rPr>
              <a:t> tree can support random access as well as sequential access.</a:t>
            </a:r>
            <a:endParaRPr kumimoji="0" 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4169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4650" y="791570"/>
            <a:ext cx="9722890" cy="4702161"/>
          </a:xfrm>
        </p:spPr>
        <p:txBody>
          <a:bodyPr/>
          <a:lstStyle/>
          <a:p>
            <a:r>
              <a:rPr lang="en-US" dirty="0"/>
              <a:t>In the B+ tree, leaf nodes denote actual data pointers. B+ tree ensures that all leaf nodes remain at the same height.</a:t>
            </a:r>
          </a:p>
          <a:p>
            <a:r>
              <a:rPr lang="en-US" dirty="0"/>
              <a:t>In the B+ tree, the leaf nodes are linked using a link list. Therefore, a B+ tree can support random access as well as sequential access.</a:t>
            </a:r>
          </a:p>
          <a:p>
            <a:endParaRPr lang="en-US" dirty="0"/>
          </a:p>
        </p:txBody>
      </p:sp>
      <p:sp>
        <p:nvSpPr>
          <p:cNvPr id="4" name="Content Placeholder 2"/>
          <p:cNvSpPr txBox="1">
            <a:spLocks/>
          </p:cNvSpPr>
          <p:nvPr/>
        </p:nvSpPr>
        <p:spPr>
          <a:xfrm>
            <a:off x="1275497" y="3096526"/>
            <a:ext cx="9601196" cy="239720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mtClean="0"/>
              <a:t>Structure of B+ Tree</a:t>
            </a:r>
          </a:p>
          <a:p>
            <a:r>
              <a:rPr lang="en-US" smtClean="0"/>
              <a:t>In the B+ tree, every leaf node is at equal distance from the root node. The B+ tree is of the order n where n is fixed for every B+ tree.</a:t>
            </a:r>
          </a:p>
          <a:p>
            <a:r>
              <a:rPr lang="en-US" smtClean="0"/>
              <a:t>It contains an internal node and leaf node.</a:t>
            </a:r>
          </a:p>
          <a:p>
            <a:endParaRPr lang="en-US" dirty="0"/>
          </a:p>
        </p:txBody>
      </p:sp>
    </p:spTree>
    <p:extLst>
      <p:ext uri="{BB962C8B-B14F-4D97-AF65-F5344CB8AC3E}">
        <p14:creationId xmlns:p14="http://schemas.microsoft.com/office/powerpoint/2010/main" val="3911474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889" t="19729" r="18916" b="19449"/>
          <a:stretch/>
        </p:blipFill>
        <p:spPr>
          <a:xfrm>
            <a:off x="1460310" y="982132"/>
            <a:ext cx="9307774" cy="4958063"/>
          </a:xfrm>
          <a:prstGeom prst="rect">
            <a:avLst/>
          </a:prstGeom>
        </p:spPr>
      </p:pic>
    </p:spTree>
    <p:extLst>
      <p:ext uri="{BB962C8B-B14F-4D97-AF65-F5344CB8AC3E}">
        <p14:creationId xmlns:p14="http://schemas.microsoft.com/office/powerpoint/2010/main" val="229706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Leaf node</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leaf node of the B+ tree can contain at least n/2 record pointers and n/2 key values.</a:t>
            </a:r>
          </a:p>
          <a:p>
            <a:r>
              <a:rPr lang="en-US" dirty="0"/>
              <a:t>At most, a leaf node contains n record pointer and n key values.</a:t>
            </a:r>
          </a:p>
          <a:p>
            <a:r>
              <a:rPr lang="en-US" dirty="0"/>
              <a:t>Every leaf node of the B+ tree contains one block pointer P to point to next leaf node.</a:t>
            </a:r>
          </a:p>
          <a:p>
            <a:endParaRPr lang="en-US" dirty="0"/>
          </a:p>
        </p:txBody>
      </p:sp>
    </p:spTree>
    <p:extLst>
      <p:ext uri="{BB962C8B-B14F-4D97-AF65-F5344CB8AC3E}">
        <p14:creationId xmlns:p14="http://schemas.microsoft.com/office/powerpoint/2010/main" val="300744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746407"/>
            <a:ext cx="9601196" cy="1303867"/>
          </a:xfrm>
        </p:spPr>
        <p:txBody>
          <a:bodyPr>
            <a:noAutofit/>
          </a:bodyPr>
          <a:lstStyle/>
          <a:p>
            <a:pPr algn="l"/>
            <a:r>
              <a:rPr lang="en-US" sz="2400" b="1" dirty="0"/>
              <a:t>Searching a record in B+ Tree</a:t>
            </a:r>
            <a:r>
              <a:rPr lang="en-US" sz="2400" dirty="0"/>
              <a:t/>
            </a:r>
            <a:br>
              <a:rPr lang="en-US" sz="2400" dirty="0"/>
            </a:br>
            <a:r>
              <a:rPr lang="en-US" sz="2400" dirty="0"/>
              <a:t>Suppose we have to search 55 in the below B+ tree structure. First, we will fetch for the intermediary node which will direct to the leaf node that can contain a record for 55.</a:t>
            </a:r>
            <a:br>
              <a:rPr lang="en-US" sz="2400" dirty="0"/>
            </a:br>
            <a:r>
              <a:rPr lang="en-US" sz="2400" dirty="0"/>
              <a:t>So, in the intermediary node, we will find a branch between 50 and 75 nodes. Then at the end, we will be redirected to the third leaf node. Here DBMS will perform a sequential search to find 55.</a:t>
            </a:r>
            <a:br>
              <a:rPr lang="en-US" sz="2400" dirty="0"/>
            </a:br>
            <a:endParaRPr lang="en-US" sz="2400" dirty="0"/>
          </a:p>
        </p:txBody>
      </p:sp>
      <p:pic>
        <p:nvPicPr>
          <p:cNvPr id="6" name="Picture 5"/>
          <p:cNvPicPr>
            <a:picLocks noChangeAspect="1"/>
          </p:cNvPicPr>
          <p:nvPr/>
        </p:nvPicPr>
        <p:blipFill rotWithShape="1">
          <a:blip r:embed="rId2"/>
          <a:srcRect l="16993" t="46409" r="29092" b="32882"/>
          <a:stretch/>
        </p:blipFill>
        <p:spPr>
          <a:xfrm>
            <a:off x="2115402" y="3985147"/>
            <a:ext cx="8910879" cy="1924334"/>
          </a:xfrm>
          <a:prstGeom prst="rect">
            <a:avLst/>
          </a:prstGeom>
        </p:spPr>
      </p:pic>
    </p:spTree>
    <p:extLst>
      <p:ext uri="{BB962C8B-B14F-4D97-AF65-F5344CB8AC3E}">
        <p14:creationId xmlns:p14="http://schemas.microsoft.com/office/powerpoint/2010/main" val="161235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2001672" y="977996"/>
            <a:ext cx="8261444" cy="4221801"/>
          </a:xfrm>
        </p:spPr>
        <p:txBody>
          <a:bodyPr>
            <a:normAutofit/>
          </a:bodyPr>
          <a:lstStyle/>
          <a:p>
            <a:r>
              <a:rPr lang="en-US" altLang="en-US" b="1" dirty="0" smtClean="0">
                <a:solidFill>
                  <a:srgbClr val="000099"/>
                </a:solidFill>
              </a:rPr>
              <a:t>Volatile/ Primary storage</a:t>
            </a:r>
          </a:p>
          <a:p>
            <a:r>
              <a:rPr lang="en-US" altLang="en-US" b="1" dirty="0" smtClean="0">
                <a:solidFill>
                  <a:srgbClr val="000099"/>
                </a:solidFill>
              </a:rPr>
              <a:t>Cache</a:t>
            </a:r>
            <a:r>
              <a:rPr lang="en-US" altLang="en-US" dirty="0" smtClean="0"/>
              <a:t> – fastest and most costly form of storage; volatile; managed by the computer system hardware.</a:t>
            </a:r>
          </a:p>
          <a:p>
            <a:r>
              <a:rPr lang="en-US" altLang="en-US" b="1" dirty="0" smtClean="0">
                <a:solidFill>
                  <a:srgbClr val="000099"/>
                </a:solidFill>
              </a:rPr>
              <a:t>Main memory</a:t>
            </a:r>
            <a:r>
              <a:rPr lang="en-US" altLang="en-US" dirty="0" smtClean="0"/>
              <a:t>:</a:t>
            </a:r>
          </a:p>
          <a:p>
            <a:pPr lvl="1"/>
            <a:r>
              <a:rPr lang="en-US" altLang="en-US" dirty="0" smtClean="0">
                <a:ea typeface="ＭＳ Ｐゴシック" panose="020B0600070205080204" pitchFamily="34" charset="-128"/>
              </a:rPr>
              <a:t>fast access (10s to 100s of nanoseconds; 1 nanosecond = 10</a:t>
            </a:r>
            <a:r>
              <a:rPr lang="en-US" altLang="en-US" sz="2000" baseline="30000" dirty="0">
                <a:ea typeface="ＭＳ Ｐゴシック" panose="020B0600070205080204" pitchFamily="34" charset="-128"/>
              </a:rPr>
              <a:t>–9</a:t>
            </a:r>
            <a:r>
              <a:rPr lang="en-US" altLang="en-US" dirty="0" smtClean="0">
                <a:ea typeface="ＭＳ Ｐゴシック" panose="020B0600070205080204" pitchFamily="34" charset="-128"/>
              </a:rPr>
              <a:t> seconds)</a:t>
            </a:r>
          </a:p>
          <a:p>
            <a:pPr lvl="1"/>
            <a:r>
              <a:rPr lang="en-US" altLang="en-US" dirty="0" smtClean="0">
                <a:ea typeface="ＭＳ Ｐゴシック" panose="020B0600070205080204" pitchFamily="34" charset="-128"/>
              </a:rPr>
              <a:t>generally too small (or too expensive) to store the entire database</a:t>
            </a:r>
          </a:p>
          <a:p>
            <a:pPr lvl="2"/>
            <a:r>
              <a:rPr lang="en-US" altLang="en-US" dirty="0" smtClean="0">
                <a:ea typeface="ＭＳ Ｐゴシック" panose="020B0600070205080204" pitchFamily="34" charset="-128"/>
              </a:rPr>
              <a:t>capacities of up to a few Gigabytes widely used currently</a:t>
            </a:r>
          </a:p>
          <a:p>
            <a:pPr lvl="2"/>
            <a:r>
              <a:rPr lang="en-US" altLang="en-US" dirty="0" smtClean="0">
                <a:ea typeface="ＭＳ Ｐゴシック" panose="020B0600070205080204" pitchFamily="34" charset="-128"/>
              </a:rPr>
              <a:t>Capacities have gone up and per-byte costs have decreased steadily and rapidly  (roughly factor of 2 every 2 to 3 years)</a:t>
            </a:r>
          </a:p>
        </p:txBody>
      </p:sp>
    </p:spTree>
    <p:extLst>
      <p:ext uri="{BB962C8B-B14F-4D97-AF65-F5344CB8AC3E}">
        <p14:creationId xmlns:p14="http://schemas.microsoft.com/office/powerpoint/2010/main" val="28696643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 –</a:t>
            </a:r>
            <a:endParaRPr lang="en-US" dirty="0"/>
          </a:p>
        </p:txBody>
      </p:sp>
      <p:sp>
        <p:nvSpPr>
          <p:cNvPr id="3" name="Content Placeholder 2"/>
          <p:cNvSpPr>
            <a:spLocks noGrp="1"/>
          </p:cNvSpPr>
          <p:nvPr>
            <p:ph idx="1"/>
          </p:nvPr>
        </p:nvSpPr>
        <p:spPr/>
        <p:txBody>
          <a:bodyPr/>
          <a:lstStyle/>
          <a:p>
            <a:r>
              <a:rPr lang="en-US" dirty="0"/>
              <a:t/>
            </a:r>
            <a:br>
              <a:rPr lang="en-US" dirty="0"/>
            </a:br>
            <a:r>
              <a:rPr lang="en-US" sz="2800" dirty="0"/>
              <a:t>A B+ tree with ‘l’ levels can store more entries in its internal nodes compared to a B-tree having the same ‘l’ levels. This accentuates the significant improvement made to the search time for any given key. Having lesser levels and presence of </a:t>
            </a:r>
            <a:r>
              <a:rPr lang="en-US" sz="2800" dirty="0" err="1"/>
              <a:t>P</a:t>
            </a:r>
            <a:r>
              <a:rPr lang="en-US" sz="2800" baseline="-25000" dirty="0" err="1"/>
              <a:t>next</a:t>
            </a:r>
            <a:r>
              <a:rPr lang="en-US" sz="2800" dirty="0"/>
              <a:t> pointers imply that B+ tree are very quick and efficient in accessing records from disks.</a:t>
            </a:r>
            <a:endParaRPr lang="en-US" sz="2800" dirty="0"/>
          </a:p>
        </p:txBody>
      </p:sp>
    </p:spTree>
    <p:extLst>
      <p:ext uri="{BB962C8B-B14F-4D97-AF65-F5344CB8AC3E}">
        <p14:creationId xmlns:p14="http://schemas.microsoft.com/office/powerpoint/2010/main" val="1207831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981501" y="581302"/>
            <a:ext cx="10515600" cy="1325563"/>
          </a:xfrm>
        </p:spPr>
        <p:txBody>
          <a:bodyPr/>
          <a:lstStyle/>
          <a:p>
            <a:pPr>
              <a:defRPr/>
            </a:pPr>
            <a:r>
              <a:rPr lang="en-US" dirty="0">
                <a:ea typeface="+mj-ea"/>
              </a:rPr>
              <a:t>Data </a:t>
            </a:r>
            <a:r>
              <a:rPr lang="en-US" dirty="0" smtClean="0">
                <a:ea typeface="+mj-ea"/>
              </a:rPr>
              <a:t>Dictionary</a:t>
            </a:r>
            <a:endParaRPr lang="en-US" dirty="0">
              <a:ea typeface="+mj-ea"/>
            </a:endParaRPr>
          </a:p>
        </p:txBody>
      </p:sp>
      <p:sp>
        <p:nvSpPr>
          <p:cNvPr id="101379" name="Rectangle 3"/>
          <p:cNvSpPr>
            <a:spLocks noGrp="1" noChangeArrowheads="1"/>
          </p:cNvSpPr>
          <p:nvPr>
            <p:ph idx="1"/>
          </p:nvPr>
        </p:nvSpPr>
        <p:spPr>
          <a:xfrm>
            <a:off x="1337482" y="1806883"/>
            <a:ext cx="9471546" cy="4527550"/>
          </a:xfrm>
        </p:spPr>
        <p:txBody>
          <a:bodyPr>
            <a:normAutofit/>
          </a:bodyPr>
          <a:lstStyle/>
          <a:p>
            <a:pPr>
              <a:lnSpc>
                <a:spcPct val="90000"/>
              </a:lnSpc>
            </a:pPr>
            <a:r>
              <a:rPr lang="en-US" sz="2800" dirty="0">
                <a:solidFill>
                  <a:schemeClr val="tx1"/>
                </a:solidFill>
              </a:rPr>
              <a:t>A </a:t>
            </a:r>
            <a:r>
              <a:rPr lang="en-US" sz="2800" b="1" dirty="0">
                <a:solidFill>
                  <a:schemeClr val="tx1"/>
                </a:solidFill>
              </a:rPr>
              <a:t>data </a:t>
            </a:r>
            <a:r>
              <a:rPr lang="en-US" sz="2800" b="1" dirty="0" smtClean="0">
                <a:solidFill>
                  <a:schemeClr val="tx1"/>
                </a:solidFill>
              </a:rPr>
              <a:t>dictionary </a:t>
            </a:r>
            <a:r>
              <a:rPr lang="en-US" sz="2800" dirty="0">
                <a:solidFill>
                  <a:schemeClr val="tx1"/>
                </a:solidFill>
              </a:rPr>
              <a:t> (also called the </a:t>
            </a:r>
            <a:r>
              <a:rPr lang="en-US" sz="2800" b="1" dirty="0">
                <a:solidFill>
                  <a:schemeClr val="tx1"/>
                </a:solidFill>
              </a:rPr>
              <a:t>metadata</a:t>
            </a:r>
            <a:r>
              <a:rPr lang="en-US" sz="2800" dirty="0" smtClean="0">
                <a:solidFill>
                  <a:schemeClr val="tx1"/>
                </a:solidFill>
              </a:rPr>
              <a:t>) </a:t>
            </a:r>
            <a:r>
              <a:rPr lang="en-US" sz="2800" dirty="0">
                <a:solidFill>
                  <a:schemeClr val="tx1"/>
                </a:solidFill>
              </a:rPr>
              <a:t>is the data about the data. It is the self describing nature of the database that provides program-data independence. It is also called as the System Catalog. It holds the  information about each data </a:t>
            </a:r>
            <a:r>
              <a:rPr lang="en-US" sz="2800" dirty="0" smtClean="0">
                <a:solidFill>
                  <a:schemeClr val="tx1"/>
                </a:solidFill>
              </a:rPr>
              <a:t>element </a:t>
            </a:r>
            <a:r>
              <a:rPr lang="en-US" sz="2800" dirty="0">
                <a:solidFill>
                  <a:schemeClr val="tx1"/>
                </a:solidFill>
              </a:rPr>
              <a:t>in the databases</a:t>
            </a:r>
            <a:r>
              <a:rPr lang="en-US" sz="2800" dirty="0" smtClean="0">
                <a:solidFill>
                  <a:schemeClr val="tx1"/>
                </a:solidFill>
              </a:rPr>
              <a:t>.</a:t>
            </a:r>
          </a:p>
          <a:p>
            <a:pPr>
              <a:lnSpc>
                <a:spcPct val="90000"/>
              </a:lnSpc>
            </a:pPr>
            <a:endParaRPr lang="en-US" altLang="en-US" sz="2800" dirty="0">
              <a:solidFill>
                <a:schemeClr val="tx1"/>
              </a:solidFill>
              <a:ea typeface="ＭＳ Ｐゴシック" panose="020B0600070205080204" pitchFamily="34" charset="-128"/>
            </a:endParaRPr>
          </a:p>
          <a:p>
            <a:pPr>
              <a:lnSpc>
                <a:spcPct val="90000"/>
              </a:lnSpc>
            </a:pPr>
            <a:r>
              <a:rPr lang="en-US" sz="2800" dirty="0">
                <a:solidFill>
                  <a:schemeClr val="tx1"/>
                </a:solidFill>
              </a:rPr>
              <a:t>It does not contain the information of the actual data of the database. Without the presence of a data dictionary, a database management system cannot access the data from the database. </a:t>
            </a:r>
            <a:endParaRPr lang="en-US" altLang="en-US" sz="2800" dirty="0" smtClean="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3148771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8924" y="973792"/>
            <a:ext cx="9601196" cy="3318936"/>
          </a:xfrm>
        </p:spPr>
        <p:txBody>
          <a:bodyPr>
            <a:noAutofit/>
          </a:bodyPr>
          <a:lstStyle/>
          <a:p>
            <a:r>
              <a:rPr lang="en-US" sz="2800" b="1" dirty="0"/>
              <a:t>The data dictionary contains the following information:</a:t>
            </a:r>
            <a:endParaRPr lang="en-US" sz="2800" dirty="0"/>
          </a:p>
          <a:p>
            <a:r>
              <a:rPr lang="en-US" sz="2800" dirty="0"/>
              <a:t>•   It contains the names of all the tables and schemas present in the database.</a:t>
            </a:r>
          </a:p>
          <a:p>
            <a:r>
              <a:rPr lang="en-US" sz="2800" dirty="0"/>
              <a:t>•   It contains the details about the tables which are present in the database like when the tables were created, owner information about the tables, etc.</a:t>
            </a:r>
          </a:p>
          <a:p>
            <a:r>
              <a:rPr lang="en-US" sz="2800" dirty="0"/>
              <a:t>•   It contains the information about the constraints of the tables like primary key attribute.</a:t>
            </a:r>
          </a:p>
          <a:p>
            <a:r>
              <a:rPr lang="en-US" sz="2800" dirty="0"/>
              <a:t>•   It also contains the information about the views of the database.</a:t>
            </a:r>
          </a:p>
          <a:p>
            <a:endParaRPr lang="en-US" sz="2800" dirty="0"/>
          </a:p>
        </p:txBody>
      </p:sp>
    </p:spTree>
    <p:extLst>
      <p:ext uri="{BB962C8B-B14F-4D97-AF65-F5344CB8AC3E}">
        <p14:creationId xmlns:p14="http://schemas.microsoft.com/office/powerpoint/2010/main" val="3079103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0810" y="1028383"/>
            <a:ext cx="9601196" cy="3318936"/>
          </a:xfrm>
        </p:spPr>
        <p:txBody>
          <a:bodyPr>
            <a:noAutofit/>
          </a:bodyPr>
          <a:lstStyle/>
          <a:p>
            <a:r>
              <a:rPr lang="en-US" sz="2800" b="1" dirty="0"/>
              <a:t>Functions of the data dictionary</a:t>
            </a:r>
          </a:p>
          <a:p>
            <a:r>
              <a:rPr lang="en-US" sz="2800" dirty="0"/>
              <a:t>Its function is as follows:</a:t>
            </a:r>
          </a:p>
          <a:p>
            <a:r>
              <a:rPr lang="en-US" sz="2800" dirty="0"/>
              <a:t>•   It defines the data objects of each user in the database. As we know, we cannot remember all the tables, views, constraints, etc., so the user can easily search them when any Data Definition Language (DDL) fired, then the database searches for the data dictionary. The DBMS software updates the object.</a:t>
            </a:r>
          </a:p>
          <a:p>
            <a:r>
              <a:rPr lang="en-US" sz="2800" dirty="0"/>
              <a:t>•   It gives us the report about the data and the resources which the objects are using</a:t>
            </a:r>
          </a:p>
          <a:p>
            <a:endParaRPr lang="en-US" sz="2800" dirty="0"/>
          </a:p>
        </p:txBody>
      </p:sp>
    </p:spTree>
    <p:extLst>
      <p:ext uri="{BB962C8B-B14F-4D97-AF65-F5344CB8AC3E}">
        <p14:creationId xmlns:p14="http://schemas.microsoft.com/office/powerpoint/2010/main" val="531137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Advantages of the data dictionary</a:t>
            </a:r>
            <a:r>
              <a:rPr lang="en-US" sz="2800" dirty="0"/>
              <a:t/>
            </a:r>
            <a:br>
              <a:rPr lang="en-US" sz="2800" dirty="0"/>
            </a:br>
            <a:endParaRPr lang="en-US" dirty="0"/>
          </a:p>
        </p:txBody>
      </p:sp>
      <p:sp>
        <p:nvSpPr>
          <p:cNvPr id="3" name="Content Placeholder 2"/>
          <p:cNvSpPr>
            <a:spLocks noGrp="1"/>
          </p:cNvSpPr>
          <p:nvPr>
            <p:ph idx="1"/>
          </p:nvPr>
        </p:nvSpPr>
        <p:spPr>
          <a:xfrm>
            <a:off x="1145275" y="1634064"/>
            <a:ext cx="9601195" cy="4439189"/>
          </a:xfrm>
        </p:spPr>
        <p:txBody>
          <a:bodyPr>
            <a:normAutofit fontScale="70000" lnSpcReduction="20000"/>
          </a:bodyPr>
          <a:lstStyle/>
          <a:p>
            <a:r>
              <a:rPr lang="en-US" dirty="0" smtClean="0"/>
              <a:t>•</a:t>
            </a:r>
            <a:r>
              <a:rPr lang="en-US" dirty="0"/>
              <a:t>   </a:t>
            </a:r>
            <a:r>
              <a:rPr lang="en-US" sz="3400" dirty="0"/>
              <a:t>The data dictionary used so that we can remove the </a:t>
            </a:r>
            <a:r>
              <a:rPr lang="en-US" sz="3400" dirty="0" err="1"/>
              <a:t>duplicacy</a:t>
            </a:r>
            <a:r>
              <a:rPr lang="en-US" sz="3400" dirty="0"/>
              <a:t> in the data definition.</a:t>
            </a:r>
          </a:p>
          <a:p>
            <a:r>
              <a:rPr lang="en-US" sz="3400" dirty="0"/>
              <a:t>•   As it provides documentation. So it is a valuable reference for any organization.</a:t>
            </a:r>
          </a:p>
          <a:p>
            <a:r>
              <a:rPr lang="en-US" sz="3400" dirty="0"/>
              <a:t>•   It helps the analysts in simplifying the structure so that it can meet the requirement of the data of the system.</a:t>
            </a:r>
          </a:p>
          <a:p>
            <a:r>
              <a:rPr lang="en-US" sz="3400" dirty="0"/>
              <a:t>•   It helps in improving the communication between the user and the system analyst.</a:t>
            </a:r>
          </a:p>
          <a:p>
            <a:r>
              <a:rPr lang="en-US" sz="3400" dirty="0"/>
              <a:t>•   Maximum of the database management system contains the data dictionary as a standard feature.</a:t>
            </a:r>
          </a:p>
          <a:p>
            <a:r>
              <a:rPr lang="en-US" sz="3400" dirty="0"/>
              <a:t>•   Through this, new database administrators can easily understand the database of the system.</a:t>
            </a:r>
          </a:p>
          <a:p>
            <a:endParaRPr lang="en-US" dirty="0"/>
          </a:p>
        </p:txBody>
      </p:sp>
    </p:spTree>
    <p:extLst>
      <p:ext uri="{BB962C8B-B14F-4D97-AF65-F5344CB8AC3E}">
        <p14:creationId xmlns:p14="http://schemas.microsoft.com/office/powerpoint/2010/main" val="1145472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838200" y="365126"/>
            <a:ext cx="10515600" cy="676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dirty="0"/>
              <a:t>Relational Representation of System Metadata</a:t>
            </a:r>
          </a:p>
        </p:txBody>
      </p:sp>
      <p:sp>
        <p:nvSpPr>
          <p:cNvPr id="103428" name="Rectangle 6"/>
          <p:cNvSpPr>
            <a:spLocks noGrp="1" noChangeArrowheads="1"/>
          </p:cNvSpPr>
          <p:nvPr>
            <p:ph idx="1"/>
          </p:nvPr>
        </p:nvSpPr>
        <p:spPr>
          <a:xfrm>
            <a:off x="282860" y="1384301"/>
            <a:ext cx="4158966" cy="4873625"/>
          </a:xfrm>
          <a:noFill/>
        </p:spPr>
        <p:txBody>
          <a:bodyPr/>
          <a:lstStyle/>
          <a:p>
            <a:r>
              <a:rPr lang="en-US" altLang="en-US" dirty="0" smtClean="0"/>
              <a:t>Relational representation on disk</a:t>
            </a:r>
          </a:p>
          <a:p>
            <a:r>
              <a:rPr lang="en-US" altLang="en-US" dirty="0" smtClean="0"/>
              <a:t>Specialized data structures designed for efficient access, in memory</a:t>
            </a:r>
          </a:p>
        </p:txBody>
      </p:sp>
      <p:pic>
        <p:nvPicPr>
          <p:cNvPr id="10342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1826" y="1041401"/>
            <a:ext cx="5961063"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440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Data administration </a:t>
            </a:r>
            <a:r>
              <a:rPr lang="en-US" dirty="0" smtClean="0">
                <a:solidFill>
                  <a:srgbClr val="FF0000"/>
                </a:solidFill>
              </a:rPr>
              <a:t>process </a:t>
            </a:r>
            <a:endParaRPr lang="en-US" dirty="0">
              <a:solidFill>
                <a:srgbClr val="FF0000"/>
              </a:solidFill>
            </a:endParaRPr>
          </a:p>
        </p:txBody>
      </p:sp>
      <p:sp>
        <p:nvSpPr>
          <p:cNvPr id="3" name="Content Placeholder 2"/>
          <p:cNvSpPr>
            <a:spLocks noGrp="1"/>
          </p:cNvSpPr>
          <p:nvPr>
            <p:ph idx="1"/>
          </p:nvPr>
        </p:nvSpPr>
        <p:spPr/>
        <p:txBody>
          <a:bodyPr/>
          <a:lstStyle/>
          <a:p>
            <a:r>
              <a:rPr lang="en-US" b="1" dirty="0"/>
              <a:t>Data administration is the process by which data is monitored, maintained and managed by a data administrator and/or an organization. Data administration allows an organization to control its data assets, as well as their processing and interactions with different applications and business processes. Data administration ensures that the entire life cycle of data use and processing is on par with the enterprise’s objective.</a:t>
            </a:r>
            <a:endParaRPr lang="en-US" b="1" dirty="0"/>
          </a:p>
        </p:txBody>
      </p:sp>
    </p:spTree>
    <p:extLst>
      <p:ext uri="{BB962C8B-B14F-4D97-AF65-F5344CB8AC3E}">
        <p14:creationId xmlns:p14="http://schemas.microsoft.com/office/powerpoint/2010/main" val="2430807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0000"/>
                </a:solidFill>
              </a:rPr>
              <a:t>Data administration process </a:t>
            </a:r>
            <a:r>
              <a:rPr lang="en-US" sz="3600" dirty="0" smtClean="0">
                <a:solidFill>
                  <a:srgbClr val="FF0000"/>
                </a:solidFill>
              </a:rPr>
              <a:t>   contd..</a:t>
            </a:r>
            <a:endParaRPr lang="en-US" sz="3600" dirty="0"/>
          </a:p>
        </p:txBody>
      </p:sp>
      <p:sp>
        <p:nvSpPr>
          <p:cNvPr id="3" name="Content Placeholder 2"/>
          <p:cNvSpPr>
            <a:spLocks noGrp="1"/>
          </p:cNvSpPr>
          <p:nvPr>
            <p:ph idx="1"/>
          </p:nvPr>
        </p:nvSpPr>
        <p:spPr/>
        <p:txBody>
          <a:bodyPr>
            <a:normAutofit fontScale="92500" lnSpcReduction="20000"/>
          </a:bodyPr>
          <a:lstStyle/>
          <a:p>
            <a:r>
              <a:rPr lang="en-US" b="1" dirty="0"/>
              <a:t>Data administration typically involves the logical management of data in which the flow of data is analyzed, data models are created and the relationships among them are defined. Data administration also defines the security and access control elements of data where executive level data might be limited to some people and processes. </a:t>
            </a:r>
            <a:endParaRPr lang="en-US" b="1" dirty="0" smtClean="0"/>
          </a:p>
          <a:p>
            <a:endParaRPr lang="en-US" b="1" dirty="0"/>
          </a:p>
          <a:p>
            <a:r>
              <a:rPr lang="en-US" b="1" dirty="0"/>
              <a:t>Data management differs from database administration in that the former defines the processes used to manage and maintain data as an organizational asset, whereas the latter deals with the technicalities involved with managing and distributing data.</a:t>
            </a:r>
            <a:endParaRPr lang="en-US" b="1" dirty="0"/>
          </a:p>
        </p:txBody>
      </p:sp>
    </p:spTree>
    <p:extLst>
      <p:ext uri="{BB962C8B-B14F-4D97-AF65-F5344CB8AC3E}">
        <p14:creationId xmlns:p14="http://schemas.microsoft.com/office/powerpoint/2010/main" val="3007404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9992" y="1915488"/>
            <a:ext cx="9601196" cy="3352549"/>
          </a:xfrm>
        </p:spPr>
        <p:txBody>
          <a:bodyPr>
            <a:normAutofit/>
          </a:bodyPr>
          <a:lstStyle/>
          <a:p>
            <a:r>
              <a:rPr lang="en-US" sz="3200" dirty="0" smtClean="0"/>
              <a:t>Database administration is </a:t>
            </a:r>
            <a:r>
              <a:rPr lang="en-US" sz="3200" dirty="0"/>
              <a:t>more of an operational or technical level function responsible for physical database design, security enforcement, and database performance.  Tasks include maintaining the data dictionary, monitoring performance, and enforcing organizational standards and security</a:t>
            </a:r>
            <a:endParaRPr lang="en-US" sz="3200" dirty="0"/>
          </a:p>
        </p:txBody>
      </p:sp>
      <p:sp>
        <p:nvSpPr>
          <p:cNvPr id="4" name="Rectangle 3"/>
          <p:cNvSpPr/>
          <p:nvPr/>
        </p:nvSpPr>
        <p:spPr>
          <a:xfrm>
            <a:off x="1716091" y="1137958"/>
            <a:ext cx="4862129" cy="584775"/>
          </a:xfrm>
          <a:prstGeom prst="rect">
            <a:avLst/>
          </a:prstGeom>
        </p:spPr>
        <p:txBody>
          <a:bodyPr wrap="square">
            <a:spAutoFit/>
          </a:bodyPr>
          <a:lstStyle/>
          <a:p>
            <a:r>
              <a:rPr lang="en-US" sz="3200" b="1" dirty="0">
                <a:solidFill>
                  <a:srgbClr val="FF0000"/>
                </a:solidFill>
              </a:rPr>
              <a:t>Database administration</a:t>
            </a:r>
            <a:r>
              <a:rPr lang="en-US" sz="3200" dirty="0">
                <a:solidFill>
                  <a:srgbClr val="FF0000"/>
                </a:solidFill>
              </a:rPr>
              <a:t> </a:t>
            </a:r>
          </a:p>
        </p:txBody>
      </p:sp>
    </p:spTree>
    <p:extLst>
      <p:ext uri="{BB962C8B-B14F-4D97-AF65-F5344CB8AC3E}">
        <p14:creationId xmlns:p14="http://schemas.microsoft.com/office/powerpoint/2010/main" val="120050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sz="3600" b="1"/>
              <a:t>Database Administration (DBA)</a:t>
            </a:r>
          </a:p>
        </p:txBody>
      </p:sp>
      <p:sp>
        <p:nvSpPr>
          <p:cNvPr id="2051" name="Rectangle 3"/>
          <p:cNvSpPr>
            <a:spLocks noGrp="1" noChangeArrowheads="1"/>
          </p:cNvSpPr>
          <p:nvPr>
            <p:ph idx="1"/>
          </p:nvPr>
        </p:nvSpPr>
        <p:spPr/>
        <p:txBody>
          <a:bodyPr>
            <a:normAutofit fontScale="85000" lnSpcReduction="20000"/>
          </a:bodyPr>
          <a:lstStyle/>
          <a:p>
            <a:r>
              <a:rPr lang="en-US" dirty="0"/>
              <a:t>A Database Administrator is a person or a group of person who are responsible for managing all the activities related to database system</a:t>
            </a:r>
            <a:r>
              <a:rPr lang="en-US" dirty="0" smtClean="0"/>
              <a:t>.</a:t>
            </a:r>
          </a:p>
          <a:p>
            <a:r>
              <a:rPr lang="en-US" b="1" dirty="0"/>
              <a:t>Role, Duties and Responsibilities of database Administrator( DBA)</a:t>
            </a:r>
          </a:p>
          <a:p>
            <a:r>
              <a:rPr lang="en-US" dirty="0"/>
              <a:t> </a:t>
            </a:r>
            <a:r>
              <a:rPr lang="en-US" b="1" dirty="0"/>
              <a:t>Managing Data Integrity</a:t>
            </a:r>
            <a:endParaRPr lang="en-US" dirty="0"/>
          </a:p>
          <a:p>
            <a:r>
              <a:rPr lang="en-US" b="1" dirty="0"/>
              <a:t>Data integrity </a:t>
            </a:r>
            <a:r>
              <a:rPr lang="en-US" dirty="0"/>
              <a:t>should be managed accurately because it protects the data from unauthorized use. DBA manages relationship between the data to maintain data consistency.</a:t>
            </a:r>
          </a:p>
          <a:p>
            <a:r>
              <a:rPr lang="en-US" b="1" dirty="0"/>
              <a:t>Decides Data Recovery and Back up method</a:t>
            </a:r>
            <a:endParaRPr lang="en-US" dirty="0"/>
          </a:p>
          <a:p>
            <a:r>
              <a:rPr lang="en-US" dirty="0"/>
              <a:t>If any company is having a big database, then it is likely to happen that database may fail at any instance. It is require that a DBA takes backup of entire database in regular time span.</a:t>
            </a:r>
          </a:p>
          <a:p>
            <a:endParaRPr lang="en-US" altLang="en-US" dirty="0" smtClean="0"/>
          </a:p>
        </p:txBody>
      </p:sp>
    </p:spTree>
    <p:extLst>
      <p:ext uri="{BB962C8B-B14F-4D97-AF65-F5344CB8AC3E}">
        <p14:creationId xmlns:p14="http://schemas.microsoft.com/office/powerpoint/2010/main" val="1408439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027"/>
          <p:cNvSpPr>
            <a:spLocks noGrp="1" noChangeArrowheads="1"/>
          </p:cNvSpPr>
          <p:nvPr>
            <p:ph idx="1"/>
          </p:nvPr>
        </p:nvSpPr>
        <p:spPr>
          <a:xfrm>
            <a:off x="1344814" y="779888"/>
            <a:ext cx="8604404" cy="5156887"/>
          </a:xfrm>
        </p:spPr>
        <p:txBody>
          <a:bodyPr/>
          <a:lstStyle/>
          <a:p>
            <a:r>
              <a:rPr lang="en-US" altLang="en-US" b="1" dirty="0" smtClean="0">
                <a:solidFill>
                  <a:srgbClr val="000099"/>
                </a:solidFill>
              </a:rPr>
              <a:t>Flash memory</a:t>
            </a:r>
            <a:r>
              <a:rPr lang="en-US" altLang="en-US" dirty="0" smtClean="0"/>
              <a:t> </a:t>
            </a:r>
          </a:p>
          <a:p>
            <a:pPr lvl="1"/>
            <a:r>
              <a:rPr lang="en-US" altLang="en-US" dirty="0" smtClean="0">
                <a:ea typeface="ＭＳ Ｐゴシック" panose="020B0600070205080204" pitchFamily="34" charset="-128"/>
              </a:rPr>
              <a:t>Data survives power failure</a:t>
            </a:r>
          </a:p>
          <a:p>
            <a:pPr lvl="1"/>
            <a:r>
              <a:rPr lang="en-US" altLang="en-US" dirty="0" smtClean="0">
                <a:ea typeface="ＭＳ Ｐゴシック" panose="020B0600070205080204" pitchFamily="34" charset="-128"/>
              </a:rPr>
              <a:t>Data can be written at a location only once, but location can be erased and written to again </a:t>
            </a:r>
          </a:p>
          <a:p>
            <a:pPr lvl="2"/>
            <a:r>
              <a:rPr lang="en-US" altLang="en-US" dirty="0" smtClean="0">
                <a:ea typeface="ＭＳ Ｐゴシック" panose="020B0600070205080204" pitchFamily="34" charset="-128"/>
              </a:rPr>
              <a:t>Can support only a limited number (10K – 1M) of write/erase cycles.</a:t>
            </a:r>
          </a:p>
          <a:p>
            <a:pPr lvl="2"/>
            <a:r>
              <a:rPr lang="en-US" altLang="en-US" dirty="0" smtClean="0">
                <a:ea typeface="ＭＳ Ｐゴシック" panose="020B0600070205080204" pitchFamily="34" charset="-128"/>
              </a:rPr>
              <a:t>Erasing of memory has to be done to an entire  bank of memory </a:t>
            </a:r>
          </a:p>
          <a:p>
            <a:pPr lvl="1"/>
            <a:r>
              <a:rPr lang="en-US" altLang="en-US" dirty="0" smtClean="0">
                <a:ea typeface="ＭＳ Ｐゴシック" panose="020B0600070205080204" pitchFamily="34" charset="-128"/>
              </a:rPr>
              <a:t>Reads are roughly as fast as main memory</a:t>
            </a:r>
          </a:p>
          <a:p>
            <a:pPr lvl="1"/>
            <a:r>
              <a:rPr lang="en-US" altLang="en-US" dirty="0" smtClean="0">
                <a:ea typeface="ＭＳ Ｐゴシック" panose="020B0600070205080204" pitchFamily="34" charset="-128"/>
              </a:rPr>
              <a:t>But writes are slow (few microseconds), erase is slower</a:t>
            </a:r>
          </a:p>
          <a:p>
            <a:pPr lvl="1"/>
            <a:r>
              <a:rPr lang="en-US" altLang="en-US" dirty="0" smtClean="0">
                <a:ea typeface="ＭＳ Ｐゴシック" panose="020B0600070205080204" pitchFamily="34" charset="-128"/>
              </a:rPr>
              <a:t>Widely used in embedded devices such as digital cameras, phones, and USB keys</a:t>
            </a:r>
          </a:p>
        </p:txBody>
      </p:sp>
    </p:spTree>
    <p:extLst>
      <p:ext uri="{BB962C8B-B14F-4D97-AF65-F5344CB8AC3E}">
        <p14:creationId xmlns:p14="http://schemas.microsoft.com/office/powerpoint/2010/main" val="12166360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9451" y="1023288"/>
            <a:ext cx="9030268" cy="3416320"/>
          </a:xfrm>
          <a:prstGeom prst="rect">
            <a:avLst/>
          </a:prstGeom>
        </p:spPr>
        <p:txBody>
          <a:bodyPr wrap="square">
            <a:spAutoFit/>
          </a:bodyPr>
          <a:lstStyle/>
          <a:p>
            <a:r>
              <a:rPr lang="en-US" b="1" dirty="0">
                <a:solidFill>
                  <a:srgbClr val="000000"/>
                </a:solidFill>
                <a:latin typeface="Noto Sans"/>
              </a:rPr>
              <a:t>Tuning Database Performance</a:t>
            </a:r>
            <a:endParaRPr lang="en-US" dirty="0">
              <a:solidFill>
                <a:srgbClr val="333333"/>
              </a:solidFill>
              <a:latin typeface="Noto Sans"/>
            </a:endParaRPr>
          </a:p>
          <a:p>
            <a:r>
              <a:rPr lang="en-US" dirty="0">
                <a:solidFill>
                  <a:srgbClr val="000000"/>
                </a:solidFill>
                <a:latin typeface="Georgia" panose="02040502050405020303" pitchFamily="18" charset="0"/>
              </a:rPr>
              <a:t>Database performance plays an important role for any business. If user is not able to fetch data speedily then it may loss company business. So by tuning an modifying </a:t>
            </a:r>
            <a:r>
              <a:rPr lang="en-US" dirty="0" err="1">
                <a:solidFill>
                  <a:srgbClr val="000000"/>
                </a:solidFill>
                <a:latin typeface="Georgia" panose="02040502050405020303" pitchFamily="18" charset="0"/>
              </a:rPr>
              <a:t>sql</a:t>
            </a:r>
            <a:r>
              <a:rPr lang="en-US" dirty="0">
                <a:solidFill>
                  <a:srgbClr val="000000"/>
                </a:solidFill>
                <a:latin typeface="Georgia" panose="02040502050405020303" pitchFamily="18" charset="0"/>
              </a:rPr>
              <a:t> commands a DBA can improves the performance of database</a:t>
            </a:r>
            <a:r>
              <a:rPr lang="en-US" dirty="0" smtClean="0">
                <a:solidFill>
                  <a:srgbClr val="000000"/>
                </a:solidFill>
                <a:latin typeface="Georgia" panose="02040502050405020303" pitchFamily="18" charset="0"/>
              </a:rPr>
              <a:t>.</a:t>
            </a:r>
            <a:r>
              <a:rPr lang="en-US" b="1" dirty="0"/>
              <a:t> Monitoring performance</a:t>
            </a:r>
            <a:endParaRPr lang="en-US" dirty="0"/>
          </a:p>
          <a:p>
            <a:r>
              <a:rPr lang="en-US" dirty="0"/>
              <a:t>If database is working properly then it doesn’t mean that there is no task for the DBA. Yes f course, he has to monitor the performance of the database. A DBA monitors the CPU and memory usage</a:t>
            </a:r>
            <a:r>
              <a:rPr lang="en-US" dirty="0" smtClean="0"/>
              <a:t>.</a:t>
            </a:r>
          </a:p>
          <a:p>
            <a:r>
              <a:rPr lang="en-US" b="1" dirty="0"/>
              <a:t>Improve query processing performance</a:t>
            </a:r>
            <a:endParaRPr lang="en-US" dirty="0"/>
          </a:p>
          <a:p>
            <a:r>
              <a:rPr lang="en-US" dirty="0"/>
              <a:t>Queries made by the users should be performed speedily. As we have discussed that users need fast retrieval of answers so DBA improves query processing by improving their performance.</a:t>
            </a:r>
          </a:p>
          <a:p>
            <a:endParaRPr lang="en-US" dirty="0"/>
          </a:p>
          <a:p>
            <a:endParaRPr lang="en-US" b="0" i="0" dirty="0">
              <a:solidFill>
                <a:srgbClr val="666666"/>
              </a:solidFill>
              <a:effectLst/>
              <a:latin typeface="Georgia" panose="02040502050405020303" pitchFamily="18" charset="0"/>
            </a:endParaRPr>
          </a:p>
        </p:txBody>
      </p:sp>
    </p:spTree>
    <p:extLst>
      <p:ext uri="{BB962C8B-B14F-4D97-AF65-F5344CB8AC3E}">
        <p14:creationId xmlns:p14="http://schemas.microsoft.com/office/powerpoint/2010/main" val="20376884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743200" y="228600"/>
            <a:ext cx="7772400" cy="1143000"/>
          </a:xfrm>
        </p:spPr>
        <p:txBody>
          <a:bodyPr>
            <a:normAutofit fontScale="90000"/>
          </a:bodyPr>
          <a:lstStyle/>
          <a:p>
            <a:r>
              <a:rPr lang="en-US" altLang="en-US" sz="3600" b="1" dirty="0"/>
              <a:t>Policy Formulation and Implementation</a:t>
            </a:r>
          </a:p>
        </p:txBody>
      </p:sp>
      <p:sp>
        <p:nvSpPr>
          <p:cNvPr id="4099" name="Rectangle 3"/>
          <p:cNvSpPr>
            <a:spLocks noGrp="1" noChangeArrowheads="1"/>
          </p:cNvSpPr>
          <p:nvPr>
            <p:ph idx="1"/>
          </p:nvPr>
        </p:nvSpPr>
        <p:spPr/>
        <p:txBody>
          <a:bodyPr/>
          <a:lstStyle/>
          <a:p>
            <a:pPr>
              <a:lnSpc>
                <a:spcPct val="90000"/>
              </a:lnSpc>
            </a:pPr>
            <a:r>
              <a:rPr lang="en-US" altLang="en-US" dirty="0"/>
              <a:t>Access Privileges</a:t>
            </a:r>
          </a:p>
          <a:p>
            <a:pPr lvl="1">
              <a:lnSpc>
                <a:spcPct val="90000"/>
              </a:lnSpc>
            </a:pPr>
            <a:r>
              <a:rPr lang="en-US" altLang="en-US" dirty="0"/>
              <a:t>Users should access the database only in ways in which they are entitled.</a:t>
            </a:r>
          </a:p>
          <a:p>
            <a:pPr>
              <a:lnSpc>
                <a:spcPct val="90000"/>
              </a:lnSpc>
            </a:pPr>
            <a:r>
              <a:rPr lang="en-US" altLang="en-US" dirty="0"/>
              <a:t>Security</a:t>
            </a:r>
          </a:p>
          <a:p>
            <a:pPr lvl="1">
              <a:lnSpc>
                <a:spcPct val="90000"/>
              </a:lnSpc>
            </a:pPr>
            <a:r>
              <a:rPr lang="en-US" altLang="en-US" dirty="0"/>
              <a:t>Access restrictions ensure that the database is secure.</a:t>
            </a:r>
          </a:p>
          <a:p>
            <a:pPr lvl="1">
              <a:lnSpc>
                <a:spcPct val="90000"/>
              </a:lnSpc>
            </a:pPr>
            <a:r>
              <a:rPr lang="en-US" altLang="en-US" dirty="0"/>
              <a:t>Passwords, encryption, and views implement security.</a:t>
            </a:r>
          </a:p>
          <a:p>
            <a:pPr lvl="1">
              <a:lnSpc>
                <a:spcPct val="90000"/>
              </a:lnSpc>
            </a:pPr>
            <a:r>
              <a:rPr lang="en-US" altLang="en-US" dirty="0"/>
              <a:t>Effective password protection is critical.</a:t>
            </a:r>
          </a:p>
        </p:txBody>
      </p:sp>
    </p:spTree>
    <p:extLst>
      <p:ext uri="{BB962C8B-B14F-4D97-AF65-F5344CB8AC3E}">
        <p14:creationId xmlns:p14="http://schemas.microsoft.com/office/powerpoint/2010/main" val="4119388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b="1"/>
              <a:t>Planning for Disaster</a:t>
            </a:r>
          </a:p>
        </p:txBody>
      </p:sp>
      <p:sp>
        <p:nvSpPr>
          <p:cNvPr id="5123" name="Rectangle 3"/>
          <p:cNvSpPr>
            <a:spLocks noGrp="1" noChangeArrowheads="1"/>
          </p:cNvSpPr>
          <p:nvPr>
            <p:ph idx="1"/>
          </p:nvPr>
        </p:nvSpPr>
        <p:spPr/>
        <p:txBody>
          <a:bodyPr/>
          <a:lstStyle/>
          <a:p>
            <a:r>
              <a:rPr lang="en-US" altLang="en-US" dirty="0"/>
              <a:t>Databases can be harmed from hardware and software malfunctions, and outsides forces like floods and power outages.</a:t>
            </a:r>
          </a:p>
          <a:p>
            <a:r>
              <a:rPr lang="en-US" altLang="en-US" dirty="0"/>
              <a:t>DBA’s must take active role in formulating disaster recovery plans.</a:t>
            </a:r>
          </a:p>
          <a:p>
            <a:pPr lvl="1">
              <a:buFontTx/>
              <a:buNone/>
            </a:pPr>
            <a:endParaRPr lang="en-US" altLang="en-US" dirty="0"/>
          </a:p>
        </p:txBody>
      </p:sp>
    </p:spTree>
    <p:extLst>
      <p:ext uri="{BB962C8B-B14F-4D97-AF65-F5344CB8AC3E}">
        <p14:creationId xmlns:p14="http://schemas.microsoft.com/office/powerpoint/2010/main" val="16093629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43200" y="242888"/>
            <a:ext cx="7772400" cy="1143000"/>
          </a:xfrm>
        </p:spPr>
        <p:txBody>
          <a:bodyPr/>
          <a:lstStyle/>
          <a:p>
            <a:r>
              <a:rPr lang="en-US" altLang="en-US" sz="3600" b="1"/>
              <a:t>Data Dictionary Management</a:t>
            </a:r>
          </a:p>
        </p:txBody>
      </p:sp>
      <p:sp>
        <p:nvSpPr>
          <p:cNvPr id="8195" name="Rectangle 3"/>
          <p:cNvSpPr>
            <a:spLocks noGrp="1" noChangeArrowheads="1"/>
          </p:cNvSpPr>
          <p:nvPr>
            <p:ph idx="1"/>
          </p:nvPr>
        </p:nvSpPr>
        <p:spPr/>
        <p:txBody>
          <a:bodyPr/>
          <a:lstStyle/>
          <a:p>
            <a:r>
              <a:rPr lang="en-US" altLang="en-US"/>
              <a:t>Essentially the catalog, but it contains a wider range of information, including information on tables, fields, indexes, and programs.</a:t>
            </a:r>
          </a:p>
          <a:p>
            <a:r>
              <a:rPr lang="en-US" altLang="en-US"/>
              <a:t>The DBA manages and updates the data dictionary, which establishes naming conventions for tables, fields, etc., and data integrity rules.</a:t>
            </a:r>
          </a:p>
          <a:p>
            <a:pPr>
              <a:buFontTx/>
              <a:buNone/>
            </a:pPr>
            <a:endParaRPr lang="en-US" altLang="en-US"/>
          </a:p>
        </p:txBody>
      </p:sp>
    </p:spTree>
    <p:extLst>
      <p:ext uri="{BB962C8B-B14F-4D97-AF65-F5344CB8AC3E}">
        <p14:creationId xmlns:p14="http://schemas.microsoft.com/office/powerpoint/2010/main" val="2846000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743200" y="242888"/>
            <a:ext cx="7772400" cy="1143000"/>
          </a:xfrm>
        </p:spPr>
        <p:txBody>
          <a:bodyPr/>
          <a:lstStyle/>
          <a:p>
            <a:r>
              <a:rPr lang="en-US" altLang="en-US" sz="3600" b="1"/>
              <a:t>Additional responsibilities of DBA</a:t>
            </a:r>
          </a:p>
        </p:txBody>
      </p:sp>
      <p:sp>
        <p:nvSpPr>
          <p:cNvPr id="9219" name="Rectangle 3"/>
          <p:cNvSpPr>
            <a:spLocks noGrp="1" noChangeArrowheads="1"/>
          </p:cNvSpPr>
          <p:nvPr>
            <p:ph idx="1"/>
          </p:nvPr>
        </p:nvSpPr>
        <p:spPr/>
        <p:txBody>
          <a:bodyPr>
            <a:normAutofit fontScale="92500" lnSpcReduction="20000"/>
          </a:bodyPr>
          <a:lstStyle/>
          <a:p>
            <a:pPr>
              <a:lnSpc>
                <a:spcPct val="90000"/>
              </a:lnSpc>
            </a:pPr>
            <a:r>
              <a:rPr lang="en-US" altLang="en-US" dirty="0"/>
              <a:t>Training</a:t>
            </a:r>
          </a:p>
          <a:p>
            <a:pPr lvl="1">
              <a:lnSpc>
                <a:spcPct val="90000"/>
              </a:lnSpc>
            </a:pPr>
            <a:r>
              <a:rPr lang="en-US" altLang="en-US" dirty="0"/>
              <a:t>DBA gives training on the DBMS and how to access the database</a:t>
            </a:r>
          </a:p>
          <a:p>
            <a:pPr>
              <a:lnSpc>
                <a:spcPct val="90000"/>
              </a:lnSpc>
            </a:pPr>
            <a:r>
              <a:rPr lang="en-US" altLang="en-US" dirty="0"/>
              <a:t>DBMS Support</a:t>
            </a:r>
          </a:p>
          <a:p>
            <a:pPr lvl="1">
              <a:lnSpc>
                <a:spcPct val="90000"/>
              </a:lnSpc>
            </a:pPr>
            <a:r>
              <a:rPr lang="en-US" altLang="en-US" dirty="0"/>
              <a:t>The DBA is charged with all aspects of a DBMS, including selection and management</a:t>
            </a:r>
          </a:p>
          <a:p>
            <a:pPr lvl="1">
              <a:lnSpc>
                <a:spcPct val="90000"/>
              </a:lnSpc>
            </a:pPr>
            <a:r>
              <a:rPr lang="en-US" altLang="en-US" dirty="0"/>
              <a:t>DBA must evaluate each prospective DBMS using a checklist like that shown </a:t>
            </a:r>
            <a:r>
              <a:rPr lang="en-US" altLang="en-US" dirty="0" smtClean="0"/>
              <a:t>in</a:t>
            </a:r>
          </a:p>
          <a:p>
            <a:r>
              <a:rPr lang="en-US" altLang="en-US" dirty="0"/>
              <a:t>Database design</a:t>
            </a:r>
          </a:p>
          <a:p>
            <a:pPr lvl="1"/>
            <a:r>
              <a:rPr lang="en-US" altLang="en-US" dirty="0"/>
              <a:t>DBA is responsible for tuning the design, i.e., making changes that improve system performance.</a:t>
            </a:r>
          </a:p>
          <a:p>
            <a:pPr lvl="1">
              <a:lnSpc>
                <a:spcPct val="90000"/>
              </a:lnSpc>
            </a:pPr>
            <a:r>
              <a:rPr lang="en-US" altLang="en-US" dirty="0"/>
              <a:t/>
            </a:r>
            <a:br>
              <a:rPr lang="en-US" altLang="en-US" dirty="0"/>
            </a:br>
            <a:endParaRPr lang="en-US" altLang="en-US" dirty="0"/>
          </a:p>
        </p:txBody>
      </p:sp>
    </p:spTree>
    <p:extLst>
      <p:ext uri="{BB962C8B-B14F-4D97-AF65-F5344CB8AC3E}">
        <p14:creationId xmlns:p14="http://schemas.microsoft.com/office/powerpoint/2010/main" val="12705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1405719" y="868175"/>
            <a:ext cx="9335069" cy="5191431"/>
          </a:xfrm>
        </p:spPr>
        <p:txBody>
          <a:bodyPr>
            <a:normAutofit fontScale="92500" lnSpcReduction="10000"/>
          </a:bodyPr>
          <a:lstStyle/>
          <a:p>
            <a:r>
              <a:rPr lang="en-US" altLang="en-US" b="1" dirty="0" smtClean="0">
                <a:solidFill>
                  <a:srgbClr val="000099"/>
                </a:solidFill>
              </a:rPr>
              <a:t>Secondary Storage</a:t>
            </a:r>
          </a:p>
          <a:p>
            <a:r>
              <a:rPr lang="en-US" altLang="en-US" b="1" dirty="0" smtClean="0">
                <a:solidFill>
                  <a:srgbClr val="000099"/>
                </a:solidFill>
              </a:rPr>
              <a:t>Magnetic-disk</a:t>
            </a:r>
          </a:p>
          <a:p>
            <a:pPr lvl="1"/>
            <a:r>
              <a:rPr lang="en-US" altLang="en-US" sz="1900" dirty="0">
                <a:ea typeface="ＭＳ Ｐゴシック" panose="020B0600070205080204" pitchFamily="34" charset="-128"/>
              </a:rPr>
              <a:t>Data is stored on spinning disk, and read/written magnetically</a:t>
            </a:r>
          </a:p>
          <a:p>
            <a:pPr lvl="1"/>
            <a:r>
              <a:rPr lang="en-US" altLang="en-US" sz="1900" dirty="0">
                <a:ea typeface="ＭＳ Ｐゴシック" panose="020B0600070205080204" pitchFamily="34" charset="-128"/>
              </a:rPr>
              <a:t>Primary medium for the long-term storage of data; typically stores entire database.</a:t>
            </a:r>
          </a:p>
          <a:p>
            <a:pPr lvl="1"/>
            <a:r>
              <a:rPr lang="en-US" altLang="en-US" sz="1900" dirty="0">
                <a:ea typeface="ＭＳ Ｐゴシック" panose="020B0600070205080204" pitchFamily="34" charset="-128"/>
              </a:rPr>
              <a:t>Data must be moved from disk to main memory for access, and written back for storage</a:t>
            </a:r>
          </a:p>
          <a:p>
            <a:pPr lvl="2"/>
            <a:r>
              <a:rPr lang="en-US" altLang="en-US" sz="1900" dirty="0">
                <a:ea typeface="ＭＳ Ｐゴシック" panose="020B0600070205080204" pitchFamily="34" charset="-128"/>
              </a:rPr>
              <a:t>Much slower access than main memory (more on this later)</a:t>
            </a:r>
          </a:p>
          <a:p>
            <a:pPr lvl="1"/>
            <a:r>
              <a:rPr lang="en-US" altLang="en-US" sz="1900" b="1" dirty="0">
                <a:solidFill>
                  <a:srgbClr val="000099"/>
                </a:solidFill>
                <a:ea typeface="ＭＳ Ｐゴシック" panose="020B0600070205080204" pitchFamily="34" charset="-128"/>
              </a:rPr>
              <a:t>direct-access</a:t>
            </a:r>
            <a:r>
              <a:rPr lang="en-US" altLang="en-US" sz="1900" dirty="0">
                <a:ea typeface="ＭＳ Ｐゴシック" panose="020B0600070205080204" pitchFamily="34" charset="-128"/>
              </a:rPr>
              <a:t> –  possible to read data on disk in any order, unlike magnetic tape</a:t>
            </a:r>
            <a:endParaRPr lang="en-US" altLang="en-US" sz="1900" dirty="0">
              <a:solidFill>
                <a:schemeClr val="tx2"/>
              </a:solidFill>
              <a:ea typeface="ＭＳ Ｐゴシック" panose="020B0600070205080204" pitchFamily="34" charset="-128"/>
            </a:endParaRPr>
          </a:p>
          <a:p>
            <a:pPr lvl="1"/>
            <a:r>
              <a:rPr lang="en-US" altLang="en-US" sz="1900" dirty="0">
                <a:ea typeface="ＭＳ Ｐゴシック" panose="020B0600070205080204" pitchFamily="34" charset="-128"/>
              </a:rPr>
              <a:t>Capacities range up to roughly 1.5 TB as of 2009</a:t>
            </a:r>
          </a:p>
          <a:p>
            <a:pPr lvl="2"/>
            <a:r>
              <a:rPr lang="en-US" altLang="en-US" sz="1900" dirty="0">
                <a:ea typeface="ＭＳ Ｐゴシック" panose="020B0600070205080204" pitchFamily="34" charset="-128"/>
              </a:rPr>
              <a:t>Much larger capacity and cost/byte than main memory/flash memory</a:t>
            </a:r>
          </a:p>
          <a:p>
            <a:pPr lvl="2"/>
            <a:r>
              <a:rPr lang="en-US" altLang="en-US" sz="1900" dirty="0">
                <a:ea typeface="ＭＳ Ｐゴシック" panose="020B0600070205080204" pitchFamily="34" charset="-128"/>
              </a:rPr>
              <a:t>Growing constantly and rapidly with technology improvements (factor of 2 to 3 every 2 years)</a:t>
            </a:r>
          </a:p>
          <a:p>
            <a:pPr lvl="1"/>
            <a:r>
              <a:rPr lang="en-US" altLang="en-US" sz="1900" dirty="0">
                <a:ea typeface="ＭＳ Ｐゴシック" panose="020B0600070205080204" pitchFamily="34" charset="-128"/>
              </a:rPr>
              <a:t>Survives power failures and system crashes</a:t>
            </a:r>
          </a:p>
          <a:p>
            <a:pPr lvl="2"/>
            <a:r>
              <a:rPr lang="en-US" altLang="en-US" sz="1900" dirty="0">
                <a:ea typeface="ＭＳ Ｐゴシック" panose="020B0600070205080204" pitchFamily="34" charset="-128"/>
              </a:rPr>
              <a:t>disk failure can destroy data, but is rare</a:t>
            </a:r>
          </a:p>
        </p:txBody>
      </p:sp>
    </p:spTree>
    <p:extLst>
      <p:ext uri="{BB962C8B-B14F-4D97-AF65-F5344CB8AC3E}">
        <p14:creationId xmlns:p14="http://schemas.microsoft.com/office/powerpoint/2010/main" val="35493480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695</TotalTime>
  <Words>3798</Words>
  <Application>Microsoft Office PowerPoint</Application>
  <PresentationFormat>Widescreen</PresentationFormat>
  <Paragraphs>339</Paragraphs>
  <Slides>84</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84</vt:i4>
      </vt:variant>
    </vt:vector>
  </HeadingPairs>
  <TitlesOfParts>
    <vt:vector size="99" baseType="lpstr">
      <vt:lpstr>ＭＳ Ｐゴシック</vt:lpstr>
      <vt:lpstr>Arial</vt:lpstr>
      <vt:lpstr>Calibri</vt:lpstr>
      <vt:lpstr>Garamond</vt:lpstr>
      <vt:lpstr>Georgia</vt:lpstr>
      <vt:lpstr>Greek Symbols</vt:lpstr>
      <vt:lpstr>Helvetica</vt:lpstr>
      <vt:lpstr>Monotype Sorts</vt:lpstr>
      <vt:lpstr>Noto Sans</vt:lpstr>
      <vt:lpstr>Roboto</vt:lpstr>
      <vt:lpstr>Symbol</vt:lpstr>
      <vt:lpstr>Times New Roman</vt:lpstr>
      <vt:lpstr>Verdana</vt:lpstr>
      <vt:lpstr>Webdings</vt:lpstr>
      <vt:lpstr>Organic</vt:lpstr>
      <vt:lpstr>File structure and Data Administration</vt:lpstr>
      <vt:lpstr>PowerPoint Presentation</vt:lpstr>
      <vt:lpstr>PowerPoint Presentation</vt:lpstr>
      <vt:lpstr>PowerPoint Presentation</vt:lpstr>
      <vt:lpstr>What is Physical Storage Media</vt:lpstr>
      <vt:lpstr>Classification of Physical Storage Media</vt:lpstr>
      <vt:lpstr>PowerPoint Presentation</vt:lpstr>
      <vt:lpstr>PowerPoint Presentation</vt:lpstr>
      <vt:lpstr>PowerPoint Presentation</vt:lpstr>
      <vt:lpstr>PowerPoint Presentation</vt:lpstr>
      <vt:lpstr>PowerPoint Presentation</vt:lpstr>
      <vt:lpstr>Storage Hierarchy</vt:lpstr>
      <vt:lpstr>PowerPoint Presentation</vt:lpstr>
      <vt:lpstr>RAID</vt:lpstr>
      <vt:lpstr>PowerPoint Presentation</vt:lpstr>
      <vt:lpstr>RAID 0 </vt:lpstr>
      <vt:lpstr>RAID 1: Also known as disk mirroring, this configuration consists of at least two drives that duplicate the storage of data. There is no striping. Read performance is improved since either disk can be read at the same time. Write performance is the same a </vt:lpstr>
      <vt:lpstr>Improvement of Reliability via Redundancy</vt:lpstr>
      <vt:lpstr>File Organization, Record Organization and Storage Access</vt:lpstr>
      <vt:lpstr>File Organization</vt:lpstr>
      <vt:lpstr>Objective of file organization </vt:lpstr>
      <vt:lpstr>Record Type </vt:lpstr>
      <vt:lpstr>Fixed-Length Records</vt:lpstr>
      <vt:lpstr>PowerPoint Presentation</vt:lpstr>
      <vt:lpstr>Variable-Length Records</vt:lpstr>
      <vt:lpstr>PowerPoint Presentation</vt:lpstr>
      <vt:lpstr>Organization of Records in Files / File organisation</vt:lpstr>
      <vt:lpstr>Sequential File Organization</vt:lpstr>
      <vt:lpstr>PowerPoint Presentation</vt:lpstr>
      <vt:lpstr>Advantages of Sequential File Organization </vt:lpstr>
      <vt:lpstr>Disadvantages of Sequential File Organization </vt:lpstr>
      <vt:lpstr>Sequential File Organization processing </vt:lpstr>
      <vt:lpstr>Sequential File Organization (Cont.)</vt:lpstr>
      <vt:lpstr>Index Sequential File </vt:lpstr>
      <vt:lpstr>PowerPoint Presentation</vt:lpstr>
      <vt:lpstr>Advantages of ISAM </vt:lpstr>
      <vt:lpstr>Disadvantages of ISAM </vt:lpstr>
      <vt:lpstr>Hashing</vt:lpstr>
      <vt:lpstr>PowerPoint Presentation</vt:lpstr>
      <vt:lpstr>PowerPoint Presentation</vt:lpstr>
      <vt:lpstr>PowerPoint Presentation</vt:lpstr>
      <vt:lpstr>PowerPoint Presentation</vt:lpstr>
      <vt:lpstr>Static Hashing – </vt:lpstr>
      <vt:lpstr>Operations – Insertion – When a new record is inserted into the table, The hash function h generate a bucket address for the new record based on its hash key K. Bucket address = h(K) </vt:lpstr>
      <vt:lpstr>PowerPoint Presentation</vt:lpstr>
      <vt:lpstr>Dynamic Hashing – </vt:lpstr>
      <vt:lpstr>PowerPoint Presentation</vt:lpstr>
      <vt:lpstr>PowerPoint Presentation</vt:lpstr>
      <vt:lpstr>Heap File Organization </vt:lpstr>
      <vt:lpstr>PowerPoint Presentation</vt:lpstr>
      <vt:lpstr>If a new record is inserted, then in the above case it will be inserted into data block 1.</vt:lpstr>
      <vt:lpstr>Advantages of Heap File Organization </vt:lpstr>
      <vt:lpstr>Disadvantages of Heap File Organization </vt:lpstr>
      <vt:lpstr>Indexing:</vt:lpstr>
      <vt:lpstr>Indexes are created using some database columns. </vt:lpstr>
      <vt:lpstr>PowerPoint Presentation</vt:lpstr>
      <vt:lpstr>Primary Index </vt:lpstr>
      <vt:lpstr>PowerPoint Presentation</vt:lpstr>
      <vt:lpstr>Sparse index </vt:lpstr>
      <vt:lpstr>Secondary Index</vt:lpstr>
      <vt:lpstr>PowerPoint Presentation</vt:lpstr>
      <vt:lpstr>PowerPoint Presentation</vt:lpstr>
      <vt:lpstr>Tree based Indexing</vt:lpstr>
      <vt:lpstr>PowerPoint Presentation</vt:lpstr>
      <vt:lpstr>B+ Tree </vt:lpstr>
      <vt:lpstr>PowerPoint Presentation</vt:lpstr>
      <vt:lpstr>PowerPoint Presentation</vt:lpstr>
      <vt:lpstr>Leaf node </vt:lpstr>
      <vt:lpstr>Searching a record in B+ Tree Suppose we have to search 55 in the below B+ tree structure. First, we will fetch for the intermediary node which will direct to the leaf node that can contain a record for 55. So, in the intermediary node, we will find a branch between 50 and 75 nodes. Then at the end, we will be redirected to the third leaf node. Here DBMS will perform a sequential search to find 55. </vt:lpstr>
      <vt:lpstr>Advantage –</vt:lpstr>
      <vt:lpstr>Data Dictionary</vt:lpstr>
      <vt:lpstr>PowerPoint Presentation</vt:lpstr>
      <vt:lpstr>PowerPoint Presentation</vt:lpstr>
      <vt:lpstr>Advantages of the data dictionary </vt:lpstr>
      <vt:lpstr>Relational Representation of System Metadata</vt:lpstr>
      <vt:lpstr>Data administration process </vt:lpstr>
      <vt:lpstr>Data administration process    contd..</vt:lpstr>
      <vt:lpstr>PowerPoint Presentation</vt:lpstr>
      <vt:lpstr>Database Administration (DBA)</vt:lpstr>
      <vt:lpstr>PowerPoint Presentation</vt:lpstr>
      <vt:lpstr>Policy Formulation and Implementation</vt:lpstr>
      <vt:lpstr>Planning for Disaster</vt:lpstr>
      <vt:lpstr>Data Dictionary Management</vt:lpstr>
      <vt:lpstr>Additional responsibilities of DBA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Chaturvedi</dc:creator>
  <cp:lastModifiedBy>Ajay bvimr</cp:lastModifiedBy>
  <cp:revision>63</cp:revision>
  <dcterms:created xsi:type="dcterms:W3CDTF">2015-10-13T03:23:47Z</dcterms:created>
  <dcterms:modified xsi:type="dcterms:W3CDTF">2019-03-12T10:01:49Z</dcterms:modified>
</cp:coreProperties>
</file>